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41"/>
  </p:notesMasterIdLst>
  <p:sldIdLst>
    <p:sldId id="344" r:id="rId2"/>
    <p:sldId id="450" r:id="rId3"/>
    <p:sldId id="401" r:id="rId4"/>
    <p:sldId id="390" r:id="rId5"/>
    <p:sldId id="391" r:id="rId6"/>
    <p:sldId id="398" r:id="rId7"/>
    <p:sldId id="346" r:id="rId8"/>
    <p:sldId id="373" r:id="rId9"/>
    <p:sldId id="386" r:id="rId10"/>
    <p:sldId id="347" r:id="rId11"/>
    <p:sldId id="427" r:id="rId12"/>
    <p:sldId id="348" r:id="rId13"/>
    <p:sldId id="349" r:id="rId14"/>
    <p:sldId id="350" r:id="rId15"/>
    <p:sldId id="364" r:id="rId16"/>
    <p:sldId id="365" r:id="rId17"/>
    <p:sldId id="374" r:id="rId18"/>
    <p:sldId id="366" r:id="rId19"/>
    <p:sldId id="434" r:id="rId20"/>
    <p:sldId id="367" r:id="rId21"/>
    <p:sldId id="368" r:id="rId22"/>
    <p:sldId id="400" r:id="rId23"/>
    <p:sldId id="451" r:id="rId24"/>
    <p:sldId id="452" r:id="rId25"/>
    <p:sldId id="453" r:id="rId26"/>
    <p:sldId id="444" r:id="rId27"/>
    <p:sldId id="445" r:id="rId28"/>
    <p:sldId id="416" r:id="rId29"/>
    <p:sldId id="419" r:id="rId30"/>
    <p:sldId id="369" r:id="rId31"/>
    <p:sldId id="409" r:id="rId32"/>
    <p:sldId id="410" r:id="rId33"/>
    <p:sldId id="411" r:id="rId34"/>
    <p:sldId id="412" r:id="rId35"/>
    <p:sldId id="446" r:id="rId36"/>
    <p:sldId id="447" r:id="rId37"/>
    <p:sldId id="448" r:id="rId38"/>
    <p:sldId id="449" r:id="rId39"/>
    <p:sldId id="430" r:id="rId4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CC00"/>
    <a:srgbClr val="FFFF00"/>
    <a:srgbClr val="CC9900"/>
    <a:srgbClr val="FF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82" autoAdjust="0"/>
    <p:restoredTop sz="94628" autoAdjust="0"/>
  </p:normalViewPr>
  <p:slideViewPr>
    <p:cSldViewPr>
      <p:cViewPr varScale="1">
        <p:scale>
          <a:sx n="142" d="100"/>
          <a:sy n="142" d="100"/>
        </p:scale>
        <p:origin x="66" y="771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A0C68E5-7E29-46CE-8990-45CC2DD0FA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02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67F00-1DAF-4868-821E-17E70BB6EFF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05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C68E5-7E29-46CE-8990-45CC2DD0FA4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478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59F5-9055-4288-BEE8-692074A947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55BC-9575-406C-8E98-43874F9ABC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1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1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193A-E596-4D92-B237-73D634BF3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BD3D-C90A-4C49-AE38-41297DFA98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9EFF0-331F-44FD-AF0D-66B7EF7769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8439C-FD48-4A85-B069-B5362309BB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F464-EABE-458F-A1DC-790B0B30E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66FC-6A8C-484E-A147-A8D3F5CD9A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07C2-8B74-486B-913A-C085962419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6C75-9FF4-4AFF-BAF0-C932104C51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23107-E138-44E5-9C6C-D72CA49E2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20A93604-E7B2-4D4B-92AF-8CF50D469C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3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60EBD3D-C90A-4C49-AE38-41297DFA98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09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10363200" cy="30337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rgbClr val="FF5050"/>
                </a:solidFill>
              </a:rPr>
              <a:t>Ischemic Conditioning Therapy</a:t>
            </a:r>
            <a:r>
              <a:rPr lang="en-US" b="1" dirty="0">
                <a:solidFill>
                  <a:srgbClr val="FF5050"/>
                </a:solidFill>
              </a:rPr>
              <a:t>: </a:t>
            </a:r>
            <a:br>
              <a:rPr lang="en-US" b="1" dirty="0">
                <a:solidFill>
                  <a:srgbClr val="FF5050"/>
                </a:solidFill>
              </a:rPr>
            </a:br>
            <a:r>
              <a:rPr lang="en-US" b="1" dirty="0">
                <a:solidFill>
                  <a:srgbClr val="FF5050"/>
                </a:solidFill>
              </a:rPr>
              <a:t>A New Path for Treatment of Endothelial Dysfunction and CVD</a:t>
            </a:r>
            <a:br>
              <a:rPr lang="en-US" b="1" dirty="0">
                <a:solidFill>
                  <a:srgbClr val="FF5050"/>
                </a:solidFill>
              </a:rPr>
            </a:br>
            <a:endParaRPr lang="en-US" sz="2800" dirty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34290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C000"/>
                </a:solidFill>
              </a:rPr>
              <a:t>A Webinar Presentation on December 8</a:t>
            </a:r>
            <a:r>
              <a:rPr lang="en-US" b="1" baseline="30000" dirty="0">
                <a:solidFill>
                  <a:srgbClr val="FFC000"/>
                </a:solidFill>
              </a:rPr>
              <a:t>th</a:t>
            </a:r>
            <a:r>
              <a:rPr lang="en-US" b="1" dirty="0">
                <a:solidFill>
                  <a:srgbClr val="FFC000"/>
                </a:solidFill>
              </a:rPr>
              <a:t>, 2016  2PM PST</a:t>
            </a:r>
          </a:p>
        </p:txBody>
      </p:sp>
      <p:pic>
        <p:nvPicPr>
          <p:cNvPr id="1955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1320" y="4114800"/>
            <a:ext cx="685748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905000"/>
            <a:ext cx="3276600" cy="19050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accent2"/>
                </a:solidFill>
              </a:rPr>
              <a:t>Effects of preconditioning on myocardial infarct size in dogs</a:t>
            </a:r>
          </a:p>
        </p:txBody>
      </p:sp>
      <p:pic>
        <p:nvPicPr>
          <p:cNvPr id="101379" name="Picture 3" descr="scan0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15001" y="762000"/>
            <a:ext cx="4265613" cy="5029200"/>
          </a:xfrm>
          <a:noFill/>
          <a:ln w="57150">
            <a:solidFill>
              <a:schemeClr val="tx1"/>
            </a:solidFill>
          </a:ln>
        </p:spPr>
      </p:pic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1981200" y="5943601"/>
            <a:ext cx="72523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/>
              <a:t>Murry</a:t>
            </a:r>
            <a:r>
              <a:rPr lang="en-US" sz="1600" dirty="0"/>
              <a:t> CE, Jennings RB, Reimer KA. Preconditioning with ischemia: a delay of</a:t>
            </a:r>
          </a:p>
          <a:p>
            <a:r>
              <a:rPr lang="en-US" sz="1600" dirty="0"/>
              <a:t>lethal cell injury in ischemic myocardium. Circulation. 1986 Nov;74(5):1124-36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295400"/>
            <a:ext cx="63246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981200" y="5943601"/>
            <a:ext cx="72523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/>
              <a:t>Murry</a:t>
            </a:r>
            <a:r>
              <a:rPr lang="en-US" sz="1600" dirty="0"/>
              <a:t> CE, Jennings RB, Reimer KA. Preconditioning with ischemia: a delay of</a:t>
            </a:r>
          </a:p>
          <a:p>
            <a:r>
              <a:rPr lang="en-US" sz="1600" dirty="0"/>
              <a:t>lethal cell injury in ischemic myocardium. Circulation. 1986 Nov;74(5):1124-36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914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Clinical Evidence For Preconditioning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2209801"/>
            <a:ext cx="8229600" cy="3962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Less chest pain, ST-segment elevation, lactate production with subsequent compared to first angioplasty balloon inflation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Reduction in infarct size, mortality and CHF in patients with history of angina before acute MI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Acute tolerance to angina (warm up phenomenon)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Studies performed on human cardiac tissue: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ATP levels during CABG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vitro studies on isolated human muscle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vitro studies on human myocytes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426" name="Object 2"/>
          <p:cNvGraphicFramePr>
            <a:graphicFrameLocks noChangeAspect="1"/>
          </p:cNvGraphicFramePr>
          <p:nvPr/>
        </p:nvGraphicFramePr>
        <p:xfrm>
          <a:off x="2514600" y="838200"/>
          <a:ext cx="7239000" cy="470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6" name="SPW 7.1 Graph" r:id="rId2" imgW="7044538" imgH="5000854" progId="">
                  <p:embed/>
                </p:oleObj>
              </mc:Choice>
              <mc:Fallback>
                <p:oleObj name="SPW 7.1 Graph" r:id="rId2" imgW="7044538" imgH="5000854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8376"/>
                      <a:stretch>
                        <a:fillRect/>
                      </a:stretch>
                    </p:blipFill>
                    <p:spPr bwMode="auto">
                      <a:xfrm>
                        <a:off x="2514600" y="838200"/>
                        <a:ext cx="7239000" cy="470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1828800" y="5867400"/>
            <a:ext cx="853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dirty="0"/>
              <a:t>Kloner RA, Shook T, Przyklenk K, Davis VG, </a:t>
            </a:r>
            <a:r>
              <a:rPr lang="en-US" sz="1200" dirty="0" err="1"/>
              <a:t>Junio</a:t>
            </a:r>
            <a:r>
              <a:rPr lang="en-US" sz="1200" dirty="0"/>
              <a:t> L, Matthews RV, Burstein S,</a:t>
            </a:r>
          </a:p>
          <a:p>
            <a:r>
              <a:rPr lang="en-US" sz="1200" dirty="0"/>
              <a:t>Gibson M, Poole WK, Cannon CP, McCabe C, </a:t>
            </a:r>
            <a:r>
              <a:rPr lang="en-US" sz="1200" dirty="0" err="1"/>
              <a:t>Braunwald</a:t>
            </a:r>
            <a:r>
              <a:rPr lang="en-US" sz="1200" dirty="0"/>
              <a:t> E, for the TIMI 4 Investigators.  Previous angina alters in-hospital outcome in TIMI 4. A clinical correlate to preconditioning? Circulation 1995; 91:37-45.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450" name="Object 2"/>
          <p:cNvGraphicFramePr>
            <a:graphicFrameLocks noChangeAspect="1"/>
          </p:cNvGraphicFramePr>
          <p:nvPr/>
        </p:nvGraphicFramePr>
        <p:xfrm>
          <a:off x="3200400" y="914400"/>
          <a:ext cx="5791200" cy="454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00" name="SPW 7.1 Graph" r:id="rId2" imgW="6586423" imgH="5163617" progId="">
                  <p:embed/>
                </p:oleObj>
              </mc:Choice>
              <mc:Fallback>
                <p:oleObj name="SPW 7.1 Graph" r:id="rId2" imgW="6586423" imgH="5163617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914400"/>
                        <a:ext cx="5791200" cy="454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905000" y="5638800"/>
            <a:ext cx="8788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dirty="0"/>
              <a:t>Kloner RA, Shook T, Przyklenk K, Davis VG, </a:t>
            </a:r>
            <a:r>
              <a:rPr lang="en-US" sz="1200" dirty="0" err="1"/>
              <a:t>Junio</a:t>
            </a:r>
            <a:r>
              <a:rPr lang="en-US" sz="1200" dirty="0"/>
              <a:t> L, Matthews RV, Burstein S,</a:t>
            </a:r>
          </a:p>
          <a:p>
            <a:r>
              <a:rPr lang="en-US" sz="1200" dirty="0"/>
              <a:t>Gibson M, Poole WK, Cannon CP, McCabe C, </a:t>
            </a:r>
            <a:r>
              <a:rPr lang="en-US" sz="1200" dirty="0" err="1"/>
              <a:t>Braunwald</a:t>
            </a:r>
            <a:r>
              <a:rPr lang="en-US" sz="1200" dirty="0"/>
              <a:t> E, for the TIMI 4 Investigators.  Previous angina alters in-hospital outcome in TIMI 4. A clinical correlate to preconditioning? Circulation 1995; 91:37-45.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762000"/>
            <a:ext cx="7772400" cy="1143000"/>
          </a:xfrm>
        </p:spPr>
        <p:txBody>
          <a:bodyPr/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Remote Ischemic Preconditioning or Ischemic Conditioning at a Distance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2133601"/>
            <a:ext cx="82296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Ischemic conditioning of one vascular bed may protect a remote vascular bed. This could occur within the same organ or between different organs.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09600"/>
            <a:ext cx="8229600" cy="1779588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Regional ischemic preconditioning protects remote virgin myocardium from subsequent sustained coronary occlusion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2362200"/>
            <a:ext cx="8229600" cy="2819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 dirty="0"/>
          </a:p>
          <a:p>
            <a:pPr>
              <a:lnSpc>
                <a:spcPct val="80000"/>
              </a:lnSpc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In this study, preconditioning the circumflex coronary artery bed reduced infarct size when the left anterior descending artery was occluded for 60 min followed by reperfusion.</a:t>
            </a: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Showed that “Brief episodes of ischemia in one vascular bed protect remote, virgin myocardium from subsequent sustained coronary artery occlusion in canine model.”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1" y="5486401"/>
            <a:ext cx="8305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Przyklenk</a:t>
            </a:r>
            <a:r>
              <a:rPr lang="en-US" dirty="0">
                <a:latin typeface="Arial" pitchFamily="34" charset="0"/>
                <a:cs typeface="Arial" pitchFamily="34" charset="0"/>
              </a:rPr>
              <a:t> K, Bauer B,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Ovize</a:t>
            </a:r>
            <a:r>
              <a:rPr lang="en-US" dirty="0">
                <a:latin typeface="Arial" pitchFamily="34" charset="0"/>
                <a:cs typeface="Arial" pitchFamily="34" charset="0"/>
              </a:rPr>
              <a:t> M, Kloner RA, Whittaker P. Regional ischemic 'preconditioning' protects remote virgin myocardium from subsequent sustained coronary occlusion. Circulation. 1993 Mar;87(3):893-9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87585"/>
            <a:ext cx="11353800" cy="912615"/>
          </a:xfrm>
          <a:noFill/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Regional ischemic preconditioning protects remote virgin myocardium 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053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0818" t="3105" r="11650"/>
          <a:stretch/>
        </p:blipFill>
        <p:spPr bwMode="auto">
          <a:xfrm>
            <a:off x="2362201" y="1828800"/>
            <a:ext cx="3408404" cy="47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001000" y="6410911"/>
            <a:ext cx="4049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Przyklenk K. et al. Circulation 1993;87:893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30212"/>
            <a:ext cx="9372600" cy="3227388"/>
          </a:xfrm>
        </p:spPr>
        <p:txBody>
          <a:bodyPr/>
          <a:lstStyle/>
          <a:p>
            <a:r>
              <a:rPr lang="en-US" sz="3200" dirty="0">
                <a:latin typeface="Berlin Sans FB" pitchFamily="34" charset="0"/>
              </a:rPr>
              <a:t>Ischemic preconditioning at a distance.  Reduction of myocardial infarct size by partial reduction of blood supply combined with rapid stimulation of the </a:t>
            </a:r>
            <a:r>
              <a:rPr lang="en-US" sz="3200" dirty="0" err="1">
                <a:latin typeface="Berlin Sans FB" pitchFamily="34" charset="0"/>
              </a:rPr>
              <a:t>gastrocnemius</a:t>
            </a:r>
            <a:r>
              <a:rPr lang="en-US" sz="3200" dirty="0">
                <a:latin typeface="Berlin Sans FB" pitchFamily="34" charset="0"/>
              </a:rPr>
              <a:t> muscle in rabbit.</a:t>
            </a:r>
            <a:br>
              <a:rPr lang="en-US" sz="3200" dirty="0">
                <a:latin typeface="Verdana" pitchFamily="34" charset="0"/>
              </a:rPr>
            </a:br>
            <a:endParaRPr lang="en-US" sz="3200" dirty="0">
              <a:latin typeface="Verdana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3657600"/>
            <a:ext cx="8229600" cy="2438400"/>
          </a:xfrm>
        </p:spPr>
        <p:txBody>
          <a:bodyPr/>
          <a:lstStyle/>
          <a:p>
            <a:r>
              <a:rPr lang="en-US" sz="1600" dirty="0" err="1">
                <a:latin typeface="Arial" pitchFamily="34" charset="0"/>
                <a:cs typeface="Arial" pitchFamily="34" charset="0"/>
              </a:rPr>
              <a:t>Birnbaum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Y, Hale SL, Kloner RA. Ischemic preconditioning at a distance: reduction of myocardial infarct size by partial reduction of blood supply combined with rapid stimulation of the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gastrocnemius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muscle in the rabbit. Circulation. 1997 Sep 2;96(5):1641-6.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endParaRPr lang="en-US" sz="1600" dirty="0"/>
          </a:p>
          <a:p>
            <a:pPr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Showed that remote ischemia of a skeletal muscle could precondition the myocardium.</a:t>
            </a:r>
          </a:p>
          <a:p>
            <a:pPr>
              <a:buFont typeface="Wingdings" pitchFamily="2" charset="2"/>
              <a:buNone/>
            </a:pPr>
            <a:endParaRPr lang="en-US" sz="2400" dirty="0"/>
          </a:p>
          <a:p>
            <a:pPr>
              <a:buFont typeface="Wingdings" pitchFamily="2" charset="2"/>
              <a:buNone/>
            </a:pP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>
          <a:xfrm>
            <a:off x="2209800" y="209550"/>
            <a:ext cx="7772400" cy="1143000"/>
          </a:xfrm>
        </p:spPr>
        <p:txBody>
          <a:bodyPr>
            <a:normAutofit/>
          </a:bodyPr>
          <a:lstStyle/>
          <a:p>
            <a:r>
              <a:rPr lang="da-DK" dirty="0"/>
              <a:t>Mechanisms</a:t>
            </a:r>
          </a:p>
        </p:txBody>
      </p:sp>
      <p:pic>
        <p:nvPicPr>
          <p:cNvPr id="16387" name="Picture 8" descr="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0652" y="2063750"/>
            <a:ext cx="8944948" cy="433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Line 19"/>
          <p:cNvSpPr>
            <a:spLocks noChangeShapeType="1"/>
          </p:cNvSpPr>
          <p:nvPr/>
        </p:nvSpPr>
        <p:spPr bwMode="auto">
          <a:xfrm>
            <a:off x="1774825" y="1352550"/>
            <a:ext cx="87376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00200" y="1905000"/>
            <a:ext cx="1371600" cy="381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Stimulus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05200" y="1905000"/>
            <a:ext cx="1371600" cy="381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Effector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62600" y="1905000"/>
            <a:ext cx="15240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Cell-signaling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58200" y="1916668"/>
            <a:ext cx="16002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Protection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53340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 cycles of</a:t>
            </a:r>
          </a:p>
          <a:p>
            <a:r>
              <a:rPr lang="en-US" dirty="0"/>
              <a:t>   5 min. I</a:t>
            </a:r>
          </a:p>
          <a:p>
            <a:r>
              <a:rPr lang="en-US" dirty="0"/>
              <a:t>   5 min. 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05200" y="5334000"/>
            <a:ext cx="121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Ischemic tissue releases</a:t>
            </a:r>
          </a:p>
          <a:p>
            <a:r>
              <a:rPr lang="en-US" dirty="0"/>
              <a:t>“drug cocktail”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447800" y="1143000"/>
            <a:ext cx="9220200" cy="4495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Robert A. Kloner MD, PhD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Director of the Cardiovascular Research Institute of HMRI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VP of Translation, HMRI 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Professor of Clinical Medicine, Division of Cardiovascular Medicine, Dept. of Medicine, 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Keck School of Medicine at University of Southern California</a:t>
            </a:r>
          </a:p>
          <a:p>
            <a:pPr marL="365760" marR="0" lvl="0" indent="-256032" algn="l" defTabSz="914400" rtl="0" eaLnBrk="1" fontAlgn="auto" latinLnBrk="0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5791200"/>
            <a:ext cx="8839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700" dirty="0">
                <a:latin typeface="Arial" pitchFamily="34" charset="0"/>
                <a:cs typeface="Arial" pitchFamily="34" charset="0"/>
              </a:rPr>
              <a:t>Disclosure: Dr. Kloner is a consultant to IC Therapeutics and Endothelin, Inc.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43000"/>
            <a:ext cx="9448800" cy="12192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emote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ischaemic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 conditioning before hospital admission, as a complement to angioplasty, and effect on myocardial salvage in patients with acute myocardial infarction: a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randomised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 trial</a:t>
            </a:r>
            <a:br>
              <a:rPr lang="en-US" sz="2400" dirty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</a:br>
            <a:endParaRPr lang="en-US" sz="2400" dirty="0">
              <a:solidFill>
                <a:schemeClr val="accent6">
                  <a:lumMod val="75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209800"/>
            <a:ext cx="9982200" cy="2819400"/>
          </a:xfrm>
        </p:spPr>
        <p:txBody>
          <a:bodyPr/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333 patients with first AMI randomized to primary PCI with or without remote conditioning (4 cycles of 5-minute brachial artery cuff inflation &amp; 5 minutes deflation)</a:t>
            </a: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Median salvage index by myocardial perfusion imaging 0.75 in remote conditioning group versus 0.55 in control group, p = 0.03</a:t>
            </a: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Conclusion: Remote ischemic conditioning before hospital admission increases myocardial salvage and is safe.</a:t>
            </a: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1828800" y="5489576"/>
            <a:ext cx="8458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 dirty="0" err="1"/>
              <a:t>Bøtker</a:t>
            </a:r>
            <a:r>
              <a:rPr lang="en-US" sz="1400" b="1" dirty="0"/>
              <a:t> HE, et al. Remote </a:t>
            </a:r>
            <a:r>
              <a:rPr lang="en-US" sz="1400" b="1" dirty="0" err="1"/>
              <a:t>ischaemic</a:t>
            </a:r>
            <a:r>
              <a:rPr lang="en-US" sz="1400" b="1" dirty="0"/>
              <a:t> conditioning before hospital admission, as a complement to angioplasty, and effect on myocardial salvage in patients with acute myocardial infarction: a </a:t>
            </a:r>
            <a:r>
              <a:rPr lang="en-US" sz="1400" b="1" dirty="0" err="1"/>
              <a:t>randomised</a:t>
            </a:r>
            <a:r>
              <a:rPr lang="en-US" sz="1400" b="1" dirty="0"/>
              <a:t> trial. Lancet. 2010 375:727.</a:t>
            </a:r>
            <a:endParaRPr lang="en-US" sz="1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botker fig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1066801"/>
            <a:ext cx="6629400" cy="4359799"/>
          </a:xfrm>
          <a:prstGeom prst="rect">
            <a:avLst/>
          </a:prstGeom>
          <a:noFill/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276600" y="5791200"/>
            <a:ext cx="8458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 dirty="0" err="1"/>
              <a:t>Bøtker</a:t>
            </a:r>
            <a:r>
              <a:rPr lang="en-US" sz="1400" b="1" dirty="0"/>
              <a:t> HE, et al. Remote </a:t>
            </a:r>
            <a:r>
              <a:rPr lang="en-US" sz="1400" b="1" dirty="0" err="1"/>
              <a:t>ischaemic</a:t>
            </a:r>
            <a:r>
              <a:rPr lang="en-US" sz="1400" b="1" dirty="0"/>
              <a:t> conditioning before hospital admission, as a complement to angioplasty, and effect on myocardial salvage in patients with acute myocardial infarction: a </a:t>
            </a:r>
            <a:r>
              <a:rPr lang="en-US" sz="1400" b="1" dirty="0" err="1"/>
              <a:t>randomised</a:t>
            </a:r>
            <a:r>
              <a:rPr lang="en-US" sz="1400" b="1" dirty="0"/>
              <a:t> trial. Lancet. 2010 375:727.</a:t>
            </a:r>
            <a:endParaRPr lang="en-US" sz="1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1154667"/>
            <a:ext cx="8763000" cy="710267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en-US" sz="1800" b="1" dirty="0"/>
              <a:t>Improved long-term clinical outcomes in patients with ST-elevation myocardial infarction undergoing remote </a:t>
            </a:r>
            <a:r>
              <a:rPr lang="en-US" sz="1800" b="1" dirty="0" err="1"/>
              <a:t>ischaemic</a:t>
            </a:r>
            <a:r>
              <a:rPr lang="en-US" sz="1800" b="1" dirty="0"/>
              <a:t> conditioning as an adjunct to primary percutaneous coronary intervention (The CONDI Study)</a:t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828800" y="2236234"/>
            <a:ext cx="8077200" cy="1981199"/>
          </a:xfrm>
        </p:spPr>
        <p:txBody>
          <a:bodyPr>
            <a:normAutofit fontScale="92500"/>
          </a:bodyPr>
          <a:lstStyle/>
          <a:p>
            <a:r>
              <a:rPr lang="en-US" sz="1800" dirty="0">
                <a:latin typeface="Arial" pitchFamily="34" charset="0"/>
                <a:cs typeface="Arial" pitchFamily="34" charset="0"/>
              </a:rPr>
              <a:t>333 pts with a first acute ST-elevation myocardial infarction were randomized to primary percutaneous coronary intervention with (n = 166) or without (n = 167) remote ischemic conditioning (intermittent arm ischemia through four cycles of 5-min inflation followed by 5-min deflation of a blood-pressure cuff</a:t>
            </a:r>
          </a:p>
          <a:p>
            <a:r>
              <a:rPr lang="en-US" sz="1800" dirty="0">
                <a:latin typeface="Arial" pitchFamily="34" charset="0"/>
                <a:cs typeface="Arial" pitchFamily="34" charset="0"/>
              </a:rPr>
              <a:t>The primary endpoint was major adverse cardiac and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cerebrovascular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events (MACCE)—a composite of all-cause mortality, myocardial infarction, readmission for heart failure, and ischemic stroke/transient ischemic attack.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4278869"/>
            <a:ext cx="4038600" cy="2484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05000" y="4812269"/>
            <a:ext cx="373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Hazard ratio for the primary composite endpoint  and for the secondary endpoints  in the follow-up period (median follow-up 3.8 yrs).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09800" y="641246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69960" y="1852896"/>
            <a:ext cx="6301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Sloth AD, et al, European Heart Journal (2014) 35, 168–175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2057400" y="4126468"/>
            <a:ext cx="769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914400"/>
            <a:ext cx="913447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762000"/>
            <a:ext cx="9067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838200"/>
            <a:ext cx="7456974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48846" y="1524000"/>
            <a:ext cx="82381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</a:rPr>
              <a:t>227  RIPC studies listed at ClinicalTrials.gov – accessed on 12/08/2016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86169" y="3352800"/>
            <a:ext cx="8229600" cy="2667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These studies are aimed at investigating the use of RIPC for various conditions in addition to myocardial infarction, such as kidney transplantation,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angiopathy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 diabetes and intracranial atherosclerosis.</a:t>
            </a:r>
          </a:p>
        </p:txBody>
      </p:sp>
    </p:spTree>
    <p:extLst>
      <p:ext uri="{BB962C8B-B14F-4D97-AF65-F5344CB8AC3E}">
        <p14:creationId xmlns:p14="http://schemas.microsoft.com/office/powerpoint/2010/main" val="31873710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t="40229"/>
          <a:stretch/>
        </p:blipFill>
        <p:spPr>
          <a:xfrm>
            <a:off x="228600" y="1447800"/>
            <a:ext cx="9962183" cy="1066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t="7526"/>
          <a:stretch/>
        </p:blipFill>
        <p:spPr>
          <a:xfrm>
            <a:off x="304800" y="2667000"/>
            <a:ext cx="11057817" cy="39788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77200" y="6412685"/>
            <a:ext cx="3886200" cy="3094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Sharma et al., </a:t>
            </a:r>
            <a:r>
              <a:rPr lang="en-US" sz="1400" dirty="0" err="1"/>
              <a:t>Cardiovasc</a:t>
            </a:r>
            <a:r>
              <a:rPr lang="en-US" sz="1400" dirty="0"/>
              <a:t> Drugs </a:t>
            </a:r>
            <a:r>
              <a:rPr lang="en-US" sz="1400" dirty="0" err="1"/>
              <a:t>Ther</a:t>
            </a:r>
            <a:r>
              <a:rPr lang="en-US" sz="1400" dirty="0"/>
              <a:t>, 2015</a:t>
            </a:r>
          </a:p>
        </p:txBody>
      </p:sp>
      <p:sp>
        <p:nvSpPr>
          <p:cNvPr id="2" name="TextBox 1"/>
          <p:cNvSpPr txBox="1"/>
          <p:nvPr/>
        </p:nvSpPr>
        <p:spPr>
          <a:xfrm flipH="1">
            <a:off x="381000" y="990600"/>
            <a:ext cx="922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Remote Ischemic Conditioning in Acute Myocardial Infarction</a:t>
            </a:r>
          </a:p>
        </p:txBody>
      </p:sp>
    </p:spTree>
    <p:extLst>
      <p:ext uri="{BB962C8B-B14F-4D97-AF65-F5344CB8AC3E}">
        <p14:creationId xmlns:p14="http://schemas.microsoft.com/office/powerpoint/2010/main" val="14341470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800" dirty="0"/>
              <a:t>CABG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77200" y="6548590"/>
            <a:ext cx="5181600" cy="309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Sharma et al., </a:t>
            </a:r>
            <a:r>
              <a:rPr lang="en-US" sz="1400" dirty="0" err="1"/>
              <a:t>Cardiovasc</a:t>
            </a:r>
            <a:r>
              <a:rPr lang="en-US" sz="1400" dirty="0"/>
              <a:t> Drugs </a:t>
            </a:r>
            <a:r>
              <a:rPr lang="en-US" sz="1400" dirty="0" err="1"/>
              <a:t>Ther</a:t>
            </a:r>
            <a:r>
              <a:rPr lang="en-US" sz="1400" dirty="0"/>
              <a:t>, 2015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838200"/>
            <a:ext cx="9144000" cy="581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63105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800" dirty="0"/>
              <a:t>Meta-analysis of RIPC </a:t>
            </a:r>
            <a:r>
              <a:rPr lang="en-US" sz="2800" dirty="0" err="1"/>
              <a:t>Cardioprotection</a:t>
            </a:r>
            <a:r>
              <a:rPr lang="en-US" sz="2800" dirty="0"/>
              <a:t> Enzymes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0" y="6472390"/>
            <a:ext cx="5181600" cy="309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Le Page et al., Basic Res </a:t>
            </a:r>
            <a:r>
              <a:rPr lang="en-US" sz="1400" dirty="0" err="1"/>
              <a:t>Cardiol</a:t>
            </a:r>
            <a:r>
              <a:rPr lang="en-US" sz="1400" dirty="0"/>
              <a:t>, 2015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798" y="1221862"/>
            <a:ext cx="7010402" cy="525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646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s.medicinenet.com/images/illustrations/heart_att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685800"/>
            <a:ext cx="5632402" cy="58250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685800"/>
            <a:ext cx="8915400" cy="762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Ischemic Conditioning-Potential Applications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524000"/>
            <a:ext cx="7772400" cy="5029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Reducing myocardial infarct size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Reducing cardiac damage during percutaneous coronary intervention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Protecting the myocardium during coronary artery bypass grafting and other procedures requiring cardiopulmonary bypass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Protecting the vasculature during vascular surgery procedures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Unstable angina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Before activities that reproducibly cause angina in patients with stable angina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Protecting donor hearts before excision and  transport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Protecting other organs (brain, kidney) during episodes of ischemia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Neurogenic pathway mediated remote preconditioning protects the brain from transient focal ischemic injury. Malhotra S, et al. Brain Res. 2011;1386:184-90.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057400"/>
            <a:ext cx="7886700" cy="379164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Adult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Wistar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male rats underwent remote preconditioning (RIPC) or sham surgery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Then 2 hours middle cerebral artery occlusion (MCO)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Those having MCO 24 hours after RIPC had significantly smaller cerebral infarct volumes (150 mm3) versus controls (250 mm3; p&lt;0.05) and better neurological scores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Ganglion blocker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hexamethonium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blocked the benefit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9546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Upper limb ischemic preconditioning prevents recurrent stroke in intracranial arterial stenosis. </a:t>
            </a:r>
            <a:r>
              <a:rPr lang="en-US" sz="2700" dirty="0" err="1"/>
              <a:t>Meng</a:t>
            </a:r>
            <a:r>
              <a:rPr lang="en-US" sz="2700" dirty="0"/>
              <a:t> R, et al. Neurology. 2012;79(18):1853-61.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057400"/>
            <a:ext cx="8972550" cy="45720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68 cases symptomatic atherosclerotic arterial stenosis (diagnosed by imaging)</a:t>
            </a:r>
          </a:p>
          <a:p>
            <a:endParaRPr 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Bilateral arm ischemic preconditioning (BAIPC, n=38) underwent</a:t>
            </a:r>
          </a:p>
          <a:p>
            <a:endParaRPr 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5 brief bilateral upper limb ischemia followed by reperfusion</a:t>
            </a:r>
          </a:p>
          <a:p>
            <a:endParaRPr 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Twice a day over 300 days</a:t>
            </a:r>
          </a:p>
          <a:p>
            <a:endParaRPr 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Incidence of recurrent stroke at 90 and 300 days were 23% and 26% respectively in untreated control group versus 5% and 7.9% respectively in preconditioning group (p &lt; 0.01)</a:t>
            </a:r>
          </a:p>
          <a:p>
            <a:endParaRPr 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SPECT measure of cerebral flow improved in preconditioning group</a:t>
            </a:r>
          </a:p>
          <a:p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22343339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990600"/>
            <a:ext cx="8667750" cy="1095375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Ischemic Conditioning Is Safe and Effective for Octo- and Nonagenarians in Stroke Prevention and Treatment. </a:t>
            </a:r>
            <a:r>
              <a:rPr lang="en-US" sz="2700" dirty="0" err="1"/>
              <a:t>Meng</a:t>
            </a:r>
            <a:r>
              <a:rPr lang="en-US" sz="2700" dirty="0"/>
              <a:t> R, et al. </a:t>
            </a:r>
            <a:r>
              <a:rPr lang="en-US" sz="2700" dirty="0" err="1"/>
              <a:t>Neurotherapeutics</a:t>
            </a:r>
            <a:r>
              <a:rPr lang="en-US" sz="2700" dirty="0"/>
              <a:t>. 2015;12(3):667-77.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133600"/>
            <a:ext cx="8763000" cy="423964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Effectiveness of bilateral arm ischemic preconditioning (BAIPC) in reducing stroke recurrence in in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octo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and nonagenarians patients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58 patients with symptomatic intracranial arterial stenosis randomized to BAIPC (5 cycles twice daily) versus sham for 180 days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BAIPC reduced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hsCRP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IL-6, IL-1 and leukocyte count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 180 days 2 infarctions and 7 TIAs in BAIPC group versus 8 infarctions and 11 TIAs in sham group (p &lt; 0.05)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8504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9124950" cy="1293962"/>
          </a:xfrm>
        </p:spPr>
        <p:txBody>
          <a:bodyPr>
            <a:normAutofit/>
          </a:bodyPr>
          <a:lstStyle/>
          <a:p>
            <a:r>
              <a:rPr lang="en-US" sz="2700" dirty="0"/>
              <a:t>Remote ischemic </a:t>
            </a:r>
            <a:r>
              <a:rPr lang="en-US" sz="2700" dirty="0" err="1"/>
              <a:t>perconditioning</a:t>
            </a:r>
            <a:r>
              <a:rPr lang="en-US" sz="2700" dirty="0"/>
              <a:t> as an adjunct therapy to thrombolysis in patients with acute ischemic stroke: a randomized trial. </a:t>
            </a:r>
            <a:r>
              <a:rPr lang="en-US" sz="2700" dirty="0" err="1"/>
              <a:t>Hougaard</a:t>
            </a:r>
            <a:r>
              <a:rPr lang="en-US" sz="2700" dirty="0"/>
              <a:t> KD, et al. Stroke. 2014;45(1):159-67.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438400"/>
            <a:ext cx="9124950" cy="3954132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443 patients suspected acute stroke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Alteplase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MRI 24 hours, 1 months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Primary end point: penumbral salvage, volume of the perfusion-diffusion mismatch not progressing to infarction after 1 month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After adjustment for baseline perfusion and diffusion lesion severity,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voxelwise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analysis showed that remote conditioning reduced tissue risk of infarction (P=0.0003)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0200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10210800" cy="1447800"/>
          </a:xfrm>
        </p:spPr>
        <p:txBody>
          <a:bodyPr>
            <a:noAutofit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Remote ischemic postconditioning: Harnessing endogenous protection in a murine model of vascular cognitive impairment. Khan MB,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Hoda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MN,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Vaibhav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K,  et al.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Transl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Stroke Res 2015; 6: 69-77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590800"/>
            <a:ext cx="9144000" cy="4325112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group previously reported that remote ischemic conditioning during acute stroke confers neuroprotection (Hess DC et al. Stroke, 2013; 44: 1191-7) and increased cerebral blood flow (CBF).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They tested whether remote conditioning could augment CBF and prevent cognitive impairment in the BCAS (bilateral common carotid artery stenosis) mouse model.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BCAS was induced with customized micro coils in male mice to establish chronic cerebral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hypoperfusion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which creates a model of vascular cognitive impairment. </a:t>
            </a:r>
          </a:p>
        </p:txBody>
      </p:sp>
    </p:spTree>
    <p:extLst>
      <p:ext uri="{BB962C8B-B14F-4D97-AF65-F5344CB8AC3E}">
        <p14:creationId xmlns:p14="http://schemas.microsoft.com/office/powerpoint/2010/main" val="15429780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9601200" cy="4325112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One week after BCAS surgery mice treated with remote ischemic postconditioning once  daily for 2 weeks.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Cognitive testing performed at 4 weeks.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RESULTS: Remote ischemic postconditioning improved cognitive function, inhibited inflammatory responses and prevented cell death, decreased accumulation of amyloid beta protein and protected white matter integrity.</a:t>
            </a:r>
          </a:p>
        </p:txBody>
      </p:sp>
    </p:spTree>
    <p:extLst>
      <p:ext uri="{BB962C8B-B14F-4D97-AF65-F5344CB8AC3E}">
        <p14:creationId xmlns:p14="http://schemas.microsoft.com/office/powerpoint/2010/main" val="18486226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814173"/>
            <a:ext cx="8452594" cy="54746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1" y="6324600"/>
            <a:ext cx="7541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Khan MB, </a:t>
            </a:r>
            <a:r>
              <a:rPr lang="en-US" dirty="0" err="1"/>
              <a:t>Hoda</a:t>
            </a:r>
            <a:r>
              <a:rPr lang="en-US" dirty="0"/>
              <a:t> MN, </a:t>
            </a:r>
            <a:r>
              <a:rPr lang="en-US" dirty="0" err="1"/>
              <a:t>Vaibhav</a:t>
            </a:r>
            <a:r>
              <a:rPr lang="en-US" dirty="0"/>
              <a:t> K,  et al. </a:t>
            </a:r>
            <a:r>
              <a:rPr lang="en-US" dirty="0" err="1"/>
              <a:t>Transl</a:t>
            </a:r>
            <a:r>
              <a:rPr lang="en-US" dirty="0"/>
              <a:t> Stroke R</a:t>
            </a:r>
            <a:r>
              <a:rPr lang="en-US" dirty="0">
                <a:solidFill>
                  <a:schemeClr val="bg1"/>
                </a:solidFill>
              </a:rPr>
              <a:t>es 2015; 6: 69-77</a:t>
            </a:r>
          </a:p>
        </p:txBody>
      </p:sp>
    </p:spTree>
    <p:extLst>
      <p:ext uri="{BB962C8B-B14F-4D97-AF65-F5344CB8AC3E}">
        <p14:creationId xmlns:p14="http://schemas.microsoft.com/office/powerpoint/2010/main" val="16923578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883666"/>
            <a:ext cx="4279642" cy="51273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1" y="6324600"/>
            <a:ext cx="7541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Khan MB, </a:t>
            </a:r>
            <a:r>
              <a:rPr lang="en-US" dirty="0" err="1"/>
              <a:t>Hoda</a:t>
            </a:r>
            <a:r>
              <a:rPr lang="en-US" dirty="0"/>
              <a:t> MN, </a:t>
            </a:r>
            <a:r>
              <a:rPr lang="en-US" dirty="0" err="1"/>
              <a:t>Vaibhav</a:t>
            </a:r>
            <a:r>
              <a:rPr lang="en-US" dirty="0"/>
              <a:t> K,  et al. </a:t>
            </a:r>
            <a:r>
              <a:rPr lang="en-US" dirty="0" err="1"/>
              <a:t>Transl</a:t>
            </a:r>
            <a:r>
              <a:rPr lang="en-US" dirty="0"/>
              <a:t> Stroke Res 2015; 6:</a:t>
            </a:r>
            <a:r>
              <a:rPr lang="en-US" dirty="0">
                <a:solidFill>
                  <a:schemeClr val="bg1"/>
                </a:solidFill>
              </a:rPr>
              <a:t> 69-77</a:t>
            </a:r>
          </a:p>
        </p:txBody>
      </p:sp>
    </p:spTree>
    <p:extLst>
      <p:ext uri="{BB962C8B-B14F-4D97-AF65-F5344CB8AC3E}">
        <p14:creationId xmlns:p14="http://schemas.microsoft.com/office/powerpoint/2010/main" val="12457421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22" name="Picture 2" descr="http://www.ictherapeutics.com/images/clinicalapplica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838200"/>
            <a:ext cx="5000624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Myocardial Infarction (Heart Attack)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7400"/>
            <a:ext cx="10744200" cy="430987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In the US there are close to 1 million myocardial infarctions (MI) annually.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Despite improved survival rates with early reperfusion therapy (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thrombolytics</a:t>
            </a:r>
            <a:r>
              <a:rPr lang="en-US" dirty="0">
                <a:latin typeface="Arial" pitchFamily="34" charset="0"/>
                <a:cs typeface="Arial" pitchFamily="34" charset="0"/>
              </a:rPr>
              <a:t>, angioplasty,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stenting</a:t>
            </a:r>
            <a:r>
              <a:rPr lang="en-US" dirty="0">
                <a:latin typeface="Arial" pitchFamily="34" charset="0"/>
                <a:cs typeface="Arial" pitchFamily="34" charset="0"/>
              </a:rPr>
              <a:t>), there is still a 1 month mortality rate of ~10% and a one year mortality rate of ~13%. 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Congestive heart failure remains a significant morbidity (~25% in 1yr post-MI).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685800"/>
            <a:ext cx="8229600" cy="5279136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A recent study in the NEJM showed that although the time from ambulance arrival to reopening the occluded artery in a catheterization laboratory has shortened in the US (~90 min), further shortening of time has not improved mortality (1).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Better interventions are needed.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Heart attack size correlates with mortality and heart failure. Even a 5% reduction in size improves clinical outcome (2,3).</a:t>
            </a:r>
          </a:p>
          <a:p>
            <a:pPr marL="624078" indent="-51435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n-US" sz="2600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Menees</a:t>
            </a:r>
            <a:r>
              <a:rPr lang="en-US" sz="26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DS et al. NEJM 2013;369:901-909.</a:t>
            </a:r>
          </a:p>
          <a:p>
            <a:pPr marL="624078" indent="-51435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n-US" sz="2600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Boden</a:t>
            </a:r>
            <a:r>
              <a:rPr lang="en-US" sz="26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H et al. Am J </a:t>
            </a:r>
            <a:r>
              <a:rPr lang="en-US" sz="2600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Cardiol</a:t>
            </a:r>
            <a:r>
              <a:rPr lang="en-US" sz="26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2013;111:1387-93.</a:t>
            </a:r>
          </a:p>
          <a:p>
            <a:pPr marL="624078" indent="-51435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n-US" sz="2600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Turer</a:t>
            </a:r>
            <a:r>
              <a:rPr lang="en-US" sz="26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AT et al. </a:t>
            </a:r>
            <a:r>
              <a:rPr lang="en-US" sz="2600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Curr</a:t>
            </a:r>
            <a:r>
              <a:rPr lang="en-US" sz="26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Control Trials </a:t>
            </a:r>
            <a:r>
              <a:rPr lang="en-US" sz="2600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Cardiovasc</a:t>
            </a:r>
            <a:r>
              <a:rPr lang="en-US" sz="26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Med. 2005 Aug 23;6:12.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Trials of MI Reduction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Many pharmacologic agents that were cardioprotective in animal models failed in clinical trials.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814670"/>
            <a:ext cx="9004406" cy="561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086600" y="6434554"/>
            <a:ext cx="4789966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/>
              <a:t>PZ </a:t>
            </a:r>
            <a:r>
              <a:rPr lang="en-US" sz="1600" dirty="0" err="1"/>
              <a:t>Gerczuk</a:t>
            </a:r>
            <a:r>
              <a:rPr lang="en-US" sz="1600" dirty="0"/>
              <a:t> and RA Kloner JACC 2012;59:969-78.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990600"/>
            <a:ext cx="7162800" cy="11398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  <a:latin typeface="Berlin Sans FB" pitchFamily="34" charset="0"/>
              </a:rPr>
              <a:t>The Preconditioning Phenomenon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2438400"/>
            <a:ext cx="8229600" cy="3962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heart’s own self-preserving mechanism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Brief periods of ischemia (2-5 minutes) prior to a longer duration of ischemia:</a:t>
            </a:r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Reduce infarct size in most models</a:t>
            </a:r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Reduce ventricular arrhythmias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we can learn the mechanism of preconditioning, it may lead to potentially important therapies.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474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6092244"/>
              </p:ext>
            </p:extLst>
          </p:nvPr>
        </p:nvGraphicFramePr>
        <p:xfrm>
          <a:off x="3708400" y="1143000"/>
          <a:ext cx="4468813" cy="268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28" name="Image" r:id="rId2" imgW="3886208" imgH="2331725" progId="">
                  <p:embed/>
                </p:oleObj>
              </mc:Choice>
              <mc:Fallback>
                <p:oleObj name="Image" r:id="rId2" imgW="3886208" imgH="2331725" progId="">
                  <p:embed/>
                  <p:pic>
                    <p:nvPicPr>
                      <p:cNvPr id="0" name="Picture 1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0806" r="1408" b="14084"/>
                      <a:stretch>
                        <a:fillRect/>
                      </a:stretch>
                    </p:blipFill>
                    <p:spPr bwMode="auto">
                      <a:xfrm>
                        <a:off x="3708400" y="1143000"/>
                        <a:ext cx="4468813" cy="2681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2667000" y="4267200"/>
            <a:ext cx="71151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40 min occlusion plus 4 hours reperfusion in anesthetized rabbit; 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Left = control; 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Right = preconditioned with two 5 min occlusions plus 5 min 	reperfusion before the long occlusion. </a:t>
            </a:r>
          </a:p>
          <a:p>
            <a:r>
              <a:rPr lang="en-US" sz="20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Hale SL, Kloner RA Coronary Artery Disease 1992;3:133-140</a:t>
            </a:r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13728</TotalTime>
  <Words>1998</Words>
  <Application>Microsoft Office PowerPoint</Application>
  <PresentationFormat>Widescreen</PresentationFormat>
  <Paragraphs>149</Paragraphs>
  <Slides>39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51" baseType="lpstr">
      <vt:lpstr>arial</vt:lpstr>
      <vt:lpstr>arial</vt:lpstr>
      <vt:lpstr>Berlin Sans FB</vt:lpstr>
      <vt:lpstr>Calibri</vt:lpstr>
      <vt:lpstr>Constantia</vt:lpstr>
      <vt:lpstr>Georgia</vt:lpstr>
      <vt:lpstr>Verdana</vt:lpstr>
      <vt:lpstr>Wingdings</vt:lpstr>
      <vt:lpstr>Wingdings 2</vt:lpstr>
      <vt:lpstr>Flow</vt:lpstr>
      <vt:lpstr>Image</vt:lpstr>
      <vt:lpstr>SPW 7.1 Graph</vt:lpstr>
      <vt:lpstr>Ischemic Conditioning Therapy:  A New Path for Treatment of Endothelial Dysfunction and CVD </vt:lpstr>
      <vt:lpstr>PowerPoint Presentation</vt:lpstr>
      <vt:lpstr>PowerPoint Presentation</vt:lpstr>
      <vt:lpstr>Myocardial Infarction (Heart Attack)</vt:lpstr>
      <vt:lpstr>PowerPoint Presentation</vt:lpstr>
      <vt:lpstr>Clinical Trials of MI Reduction</vt:lpstr>
      <vt:lpstr>PowerPoint Presentation</vt:lpstr>
      <vt:lpstr>The Preconditioning Phenomenon</vt:lpstr>
      <vt:lpstr>PowerPoint Presentation</vt:lpstr>
      <vt:lpstr>Effects of preconditioning on myocardial infarct size in dogs</vt:lpstr>
      <vt:lpstr>PowerPoint Presentation</vt:lpstr>
      <vt:lpstr>Clinical Evidence For Preconditioning</vt:lpstr>
      <vt:lpstr>PowerPoint Presentation</vt:lpstr>
      <vt:lpstr>PowerPoint Presentation</vt:lpstr>
      <vt:lpstr>Remote Ischemic Preconditioning or Ischemic Conditioning at a Distance</vt:lpstr>
      <vt:lpstr>Regional ischemic preconditioning protects remote virgin myocardium from subsequent sustained coronary occlusion</vt:lpstr>
      <vt:lpstr>Regional ischemic preconditioning protects remote virgin myocardium </vt:lpstr>
      <vt:lpstr>Ischemic preconditioning at a distance.  Reduction of myocardial infarct size by partial reduction of blood supply combined with rapid stimulation of the gastrocnemius muscle in rabbit. </vt:lpstr>
      <vt:lpstr>Mechanisms</vt:lpstr>
      <vt:lpstr>Remote ischaemic conditioning before hospital admission, as a complement to angioplasty, and effect on myocardial salvage in patients with acute myocardial infarction: a randomised trial </vt:lpstr>
      <vt:lpstr>PowerPoint Presentation</vt:lpstr>
      <vt:lpstr>Improved long-term clinical outcomes in patients with ST-elevation myocardial infarction undergoing remote ischaemic conditioning as an adjunct to primary percutaneous coronary intervention (The CONDI Study)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CABG</vt:lpstr>
      <vt:lpstr>Meta-analysis of RIPC Cardioprotection Enzymes</vt:lpstr>
      <vt:lpstr>Ischemic Conditioning-Potential Applications</vt:lpstr>
      <vt:lpstr>Neurogenic pathway mediated remote preconditioning protects the brain from transient focal ischemic injury. Malhotra S, et al. Brain Res. 2011;1386:184-90. </vt:lpstr>
      <vt:lpstr>Upper limb ischemic preconditioning prevents recurrent stroke in intracranial arterial stenosis. Meng R, et al. Neurology. 2012;79(18):1853-61. </vt:lpstr>
      <vt:lpstr>Ischemic Conditioning Is Safe and Effective for Octo- and Nonagenarians in Stroke Prevention and Treatment. Meng R, et al. Neurotherapeutics. 2015;12(3):667-77.</vt:lpstr>
      <vt:lpstr>Remote ischemic perconditioning as an adjunct therapy to thrombolysis in patients with acute ischemic stroke: a randomized trial. Hougaard KD, et al. Stroke. 2014;45(1):159-67. </vt:lpstr>
      <vt:lpstr>Remote ischemic postconditioning: Harnessing endogenous protection in a murine model of vascular cognitive impairment. Khan MB, Hoda MN, Vaibhav K,  et al. Transl Stroke Res 2015; 6: 69-77 </vt:lpstr>
      <vt:lpstr>PowerPoint Presentation</vt:lpstr>
      <vt:lpstr>PowerPoint Presentation</vt:lpstr>
      <vt:lpstr>PowerPoint Presentation</vt:lpstr>
      <vt:lpstr>PowerPoint Presentation</vt:lpstr>
    </vt:vector>
  </TitlesOfParts>
  <Company>Good Samaritan Hospital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Horizons in Cardioprotection NHLBI Cardioprotective Workshop  Bethesda, MD September 20 – 21, 2010</dc:title>
  <dc:creator>Good Samaritan Hospital</dc:creator>
  <cp:lastModifiedBy>Marlon Montes</cp:lastModifiedBy>
  <cp:revision>141</cp:revision>
  <dcterms:created xsi:type="dcterms:W3CDTF">2010-07-06T17:15:48Z</dcterms:created>
  <dcterms:modified xsi:type="dcterms:W3CDTF">2023-08-04T22:23:38Z</dcterms:modified>
</cp:coreProperties>
</file>