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68" r:id="rId1"/>
    <p:sldMasterId id="2147484080" r:id="rId2"/>
  </p:sldMasterIdLst>
  <p:notesMasterIdLst>
    <p:notesMasterId r:id="rId53"/>
  </p:notesMasterIdLst>
  <p:sldIdLst>
    <p:sldId id="448" r:id="rId3"/>
    <p:sldId id="449" r:id="rId4"/>
    <p:sldId id="480" r:id="rId5"/>
    <p:sldId id="453" r:id="rId6"/>
    <p:sldId id="454" r:id="rId7"/>
    <p:sldId id="479" r:id="rId8"/>
    <p:sldId id="478" r:id="rId9"/>
    <p:sldId id="477" r:id="rId10"/>
    <p:sldId id="467" r:id="rId11"/>
    <p:sldId id="481" r:id="rId12"/>
    <p:sldId id="482" r:id="rId13"/>
    <p:sldId id="483" r:id="rId14"/>
    <p:sldId id="484" r:id="rId15"/>
    <p:sldId id="486" r:id="rId16"/>
    <p:sldId id="485" r:id="rId17"/>
    <p:sldId id="487" r:id="rId18"/>
    <p:sldId id="443" r:id="rId19"/>
    <p:sldId id="489" r:id="rId20"/>
    <p:sldId id="488" r:id="rId21"/>
    <p:sldId id="460" r:id="rId22"/>
    <p:sldId id="466" r:id="rId23"/>
    <p:sldId id="465" r:id="rId24"/>
    <p:sldId id="461" r:id="rId25"/>
    <p:sldId id="463" r:id="rId26"/>
    <p:sldId id="464" r:id="rId27"/>
    <p:sldId id="450" r:id="rId28"/>
    <p:sldId id="445" r:id="rId29"/>
    <p:sldId id="446" r:id="rId30"/>
    <p:sldId id="472" r:id="rId31"/>
    <p:sldId id="471" r:id="rId32"/>
    <p:sldId id="451" r:id="rId33"/>
    <p:sldId id="456" r:id="rId34"/>
    <p:sldId id="457" r:id="rId35"/>
    <p:sldId id="458" r:id="rId36"/>
    <p:sldId id="459" r:id="rId37"/>
    <p:sldId id="452" r:id="rId38"/>
    <p:sldId id="468" r:id="rId39"/>
    <p:sldId id="469" r:id="rId40"/>
    <p:sldId id="424" r:id="rId41"/>
    <p:sldId id="426" r:id="rId42"/>
    <p:sldId id="473" r:id="rId43"/>
    <p:sldId id="474" r:id="rId44"/>
    <p:sldId id="475" r:id="rId45"/>
    <p:sldId id="490" r:id="rId46"/>
    <p:sldId id="494" r:id="rId47"/>
    <p:sldId id="491" r:id="rId48"/>
    <p:sldId id="492" r:id="rId49"/>
    <p:sldId id="493" r:id="rId50"/>
    <p:sldId id="495" r:id="rId51"/>
    <p:sldId id="496" r:id="rId52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C9294"/>
    <a:srgbClr val="6666FF"/>
    <a:srgbClr val="66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3375" autoAdjust="0"/>
    <p:restoredTop sz="90794" autoAdjust="0"/>
  </p:normalViewPr>
  <p:slideViewPr>
    <p:cSldViewPr>
      <p:cViewPr varScale="1">
        <p:scale>
          <a:sx n="167" d="100"/>
          <a:sy n="167" d="100"/>
        </p:scale>
        <p:origin x="591" y="7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475" cy="479403"/>
          </a:xfrm>
          <a:prstGeom prst="rect">
            <a:avLst/>
          </a:prstGeom>
        </p:spPr>
        <p:txBody>
          <a:bodyPr vert="horz" lIns="96658" tIns="48329" rIns="96658" bIns="4832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064" y="0"/>
            <a:ext cx="3170475" cy="479403"/>
          </a:xfrm>
          <a:prstGeom prst="rect">
            <a:avLst/>
          </a:prstGeom>
        </p:spPr>
        <p:txBody>
          <a:bodyPr vert="horz" lIns="96658" tIns="48329" rIns="96658" bIns="4832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5F93EB0-92D1-4119-953A-BF2D3350C875}" type="datetimeFigureOut">
              <a:rPr lang="en-US"/>
              <a:pPr>
                <a:defRPr/>
              </a:pPr>
              <a:t>8/4/2023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8" tIns="48329" rIns="96658" bIns="4832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899"/>
            <a:ext cx="5852160" cy="4319555"/>
          </a:xfrm>
          <a:prstGeom prst="rect">
            <a:avLst/>
          </a:prstGeom>
        </p:spPr>
        <p:txBody>
          <a:bodyPr vert="horz" lIns="96658" tIns="48329" rIns="96658" bIns="48329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56"/>
            <a:ext cx="3170475" cy="479403"/>
          </a:xfrm>
          <a:prstGeom prst="rect">
            <a:avLst/>
          </a:prstGeom>
        </p:spPr>
        <p:txBody>
          <a:bodyPr vert="horz" lIns="96658" tIns="48329" rIns="96658" bIns="4832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064" y="9120156"/>
            <a:ext cx="3170475" cy="479403"/>
          </a:xfrm>
          <a:prstGeom prst="rect">
            <a:avLst/>
          </a:prstGeom>
        </p:spPr>
        <p:txBody>
          <a:bodyPr vert="horz" lIns="96658" tIns="48329" rIns="96658" bIns="4832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3E92E3C-18D4-4FB0-9AE8-4326BDFD59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8A7AD9-9C90-4462-8D9B-120FFA803992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4989ED-33AD-4C2D-BF13-E5A10ACD4B2A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1494118" y="960726"/>
            <a:ext cx="4325471" cy="329132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749" tIns="43375" rIns="86749" bIns="43375" anchor="ctr"/>
          <a:lstStyle/>
          <a:p>
            <a:endParaRPr lang="en-US"/>
          </a:p>
        </p:txBody>
      </p:sp>
      <p:sp>
        <p:nvSpPr>
          <p:cNvPr id="40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116107" y="4570268"/>
            <a:ext cx="5088965" cy="365197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lIns="0" tIns="0" rIns="0" bIns="0"/>
          <a:lstStyle/>
          <a:p>
            <a:pPr marL="81327" indent="-81327" eaLnBrk="1">
              <a:lnSpc>
                <a:spcPct val="93000"/>
              </a:lnSpc>
              <a:spcBef>
                <a:spcPct val="0"/>
              </a:spcBef>
              <a:buSzPct val="45000"/>
              <a:tabLst>
                <a:tab pos="686764" algn="l"/>
                <a:tab pos="1373528" algn="l"/>
                <a:tab pos="2060292" algn="l"/>
                <a:tab pos="2747056" algn="l"/>
                <a:tab pos="3433820" algn="l"/>
                <a:tab pos="4120584" algn="l"/>
                <a:tab pos="4807348" algn="l"/>
              </a:tabLst>
            </a:pPr>
            <a:r>
              <a:rPr lang="en-GB" dirty="0">
                <a:latin typeface="Arial" charset="0"/>
                <a:ea typeface="msgothic" charset="0"/>
                <a:cs typeface="msgothic" charset="0"/>
              </a:rPr>
              <a:t>Figure 1. Comparison of forearm blood flow (FBF) responses to acetylcholine (</a:t>
            </a:r>
            <a:r>
              <a:rPr lang="en-GB" dirty="0" err="1">
                <a:latin typeface="Arial" charset="0"/>
                <a:ea typeface="msgothic" charset="0"/>
                <a:cs typeface="msgothic" charset="0"/>
              </a:rPr>
              <a:t>ACh</a:t>
            </a:r>
            <a:r>
              <a:rPr lang="en-GB" dirty="0">
                <a:latin typeface="Arial" charset="0"/>
                <a:ea typeface="msgothic" charset="0"/>
                <a:cs typeface="msgothic" charset="0"/>
              </a:rPr>
              <a:t>) at 0 weeks and 4 weeks of follow-up in the control group (A) and in the ischemic preconditioning untrained (</a:t>
            </a:r>
            <a:r>
              <a:rPr lang="en-GB" dirty="0" err="1">
                <a:latin typeface="Arial" charset="0"/>
                <a:ea typeface="msgothic" charset="0"/>
                <a:cs typeface="msgothic" charset="0"/>
              </a:rPr>
              <a:t>contralateral</a:t>
            </a:r>
            <a:r>
              <a:rPr lang="en-GB" dirty="0">
                <a:latin typeface="Arial" charset="0"/>
                <a:ea typeface="msgothic" charset="0"/>
                <a:cs typeface="msgothic" charset="0"/>
              </a:rPr>
              <a:t>) arm group (B) and ischemic preconditioning arm group (C).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1494118" y="960726"/>
            <a:ext cx="4325471" cy="329132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749" tIns="43375" rIns="86749" bIns="43375" anchor="ctr"/>
          <a:lstStyle/>
          <a:p>
            <a:endParaRPr lang="en-US"/>
          </a:p>
        </p:txBody>
      </p:sp>
      <p:sp>
        <p:nvSpPr>
          <p:cNvPr id="40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116107" y="4570268"/>
            <a:ext cx="5088965" cy="365197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lIns="0" tIns="0" rIns="0" bIns="0"/>
          <a:lstStyle/>
          <a:p>
            <a:pPr marL="81327" indent="-81327" eaLnBrk="1">
              <a:lnSpc>
                <a:spcPct val="93000"/>
              </a:lnSpc>
              <a:spcBef>
                <a:spcPct val="0"/>
              </a:spcBef>
              <a:buSzPct val="45000"/>
              <a:tabLst>
                <a:tab pos="686764" algn="l"/>
                <a:tab pos="1373528" algn="l"/>
                <a:tab pos="2060292" algn="l"/>
                <a:tab pos="2747056" algn="l"/>
                <a:tab pos="3433820" algn="l"/>
                <a:tab pos="4120584" algn="l"/>
                <a:tab pos="4807348" algn="l"/>
              </a:tabLst>
            </a:pPr>
            <a:r>
              <a:rPr lang="en-GB" dirty="0">
                <a:latin typeface="Arial" charset="0"/>
                <a:ea typeface="msgothic" charset="0"/>
                <a:cs typeface="msgothic" charset="0"/>
              </a:rPr>
              <a:t>Figure 4. Measurement of the number of endothelial progenitor cells by flow </a:t>
            </a:r>
            <a:r>
              <a:rPr lang="en-GB" dirty="0" err="1">
                <a:latin typeface="Arial" charset="0"/>
                <a:ea typeface="msgothic" charset="0"/>
                <a:cs typeface="msgothic" charset="0"/>
              </a:rPr>
              <a:t>cytometry</a:t>
            </a:r>
            <a:r>
              <a:rPr lang="en-GB" dirty="0">
                <a:latin typeface="Arial" charset="0"/>
                <a:ea typeface="msgothic" charset="0"/>
                <a:cs typeface="msgothic" charset="0"/>
              </a:rPr>
              <a:t> at 0 weeks and 4 weeks of ischemic preconditioning stimuli (top). Comparison of the number of endothelial progenitor cells at 0 weeks and 4 weeks of follow-up in the control group and in the ischemic preconditioning untrained (</a:t>
            </a:r>
            <a:r>
              <a:rPr lang="en-GB" dirty="0" err="1">
                <a:latin typeface="Arial" charset="0"/>
                <a:ea typeface="msgothic" charset="0"/>
                <a:cs typeface="msgothic" charset="0"/>
              </a:rPr>
              <a:t>contralateral</a:t>
            </a:r>
            <a:r>
              <a:rPr lang="en-GB" dirty="0">
                <a:latin typeface="Arial" charset="0"/>
                <a:ea typeface="msgothic" charset="0"/>
                <a:cs typeface="msgothic" charset="0"/>
              </a:rPr>
              <a:t>) arm group and ischemic preconditioning arm group. *P&lt;0.05 </a:t>
            </a:r>
            <a:r>
              <a:rPr lang="en-GB" dirty="0" err="1">
                <a:latin typeface="Arial" charset="0"/>
                <a:ea typeface="msgothic" charset="0"/>
                <a:cs typeface="msgothic" charset="0"/>
              </a:rPr>
              <a:t>vs</a:t>
            </a:r>
            <a:r>
              <a:rPr lang="en-GB" dirty="0">
                <a:latin typeface="Arial" charset="0"/>
                <a:ea typeface="msgothic" charset="0"/>
                <a:cs typeface="msgothic" charset="0"/>
              </a:rPr>
              <a:t> 0 weeks in the preconditioning group.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1494118" y="960726"/>
            <a:ext cx="4325471" cy="329132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749" tIns="43375" rIns="86749" bIns="43375" anchor="ctr"/>
          <a:lstStyle/>
          <a:p>
            <a:endParaRPr lang="en-US"/>
          </a:p>
        </p:txBody>
      </p:sp>
      <p:sp>
        <p:nvSpPr>
          <p:cNvPr id="40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116107" y="4570268"/>
            <a:ext cx="5088965" cy="365197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lIns="0" tIns="0" rIns="0" bIns="0"/>
          <a:lstStyle/>
          <a:p>
            <a:pPr marL="81327" indent="-81327" eaLnBrk="1">
              <a:lnSpc>
                <a:spcPct val="93000"/>
              </a:lnSpc>
              <a:spcBef>
                <a:spcPct val="0"/>
              </a:spcBef>
              <a:buSzPct val="45000"/>
              <a:tabLst>
                <a:tab pos="686764" algn="l"/>
                <a:tab pos="1373528" algn="l"/>
                <a:tab pos="2060292" algn="l"/>
                <a:tab pos="2747056" algn="l"/>
                <a:tab pos="3433820" algn="l"/>
                <a:tab pos="4120584" algn="l"/>
                <a:tab pos="4807348" algn="l"/>
              </a:tabLst>
            </a:pPr>
            <a:r>
              <a:rPr lang="en-GB" dirty="0">
                <a:latin typeface="Arial" charset="0"/>
                <a:ea typeface="msgothic" charset="0"/>
                <a:cs typeface="msgothic" charset="0"/>
              </a:rPr>
              <a:t>Figure 5. Correlation between maximal forearm blood flow (FBF) response to acetylcholine (</a:t>
            </a:r>
            <a:r>
              <a:rPr lang="en-GB" dirty="0" err="1">
                <a:latin typeface="Arial" charset="0"/>
                <a:ea typeface="msgothic" charset="0"/>
                <a:cs typeface="msgothic" charset="0"/>
              </a:rPr>
              <a:t>ACh</a:t>
            </a:r>
            <a:r>
              <a:rPr lang="en-GB" dirty="0">
                <a:latin typeface="Arial" charset="0"/>
                <a:ea typeface="msgothic" charset="0"/>
                <a:cs typeface="msgothic" charset="0"/>
              </a:rPr>
              <a:t>) and number of endothelial progenitor cells at 0 weeks and 4 weeks of ischemic preconditioning stimuli.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C1CE6-1056-418C-9D0B-D3A3D26B009A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C1CE6-1056-418C-9D0B-D3A3D26B009A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D43A995-BB53-4D75-90A8-93241AFC321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85F753-C621-4AB8-96B2-68204D640A3F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8FB7FF-F846-4223-A8C3-FFC550A33410}" type="datetime1">
              <a:rPr lang="en-US" smtClean="0"/>
              <a:pPr>
                <a:defRPr/>
              </a:pPr>
              <a:t>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[CONFIDENTIAL]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B7B45D-4651-420F-B3E5-73E2F5C5A2A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FCA3E5-B18D-4C2B-B31A-BE5A10714C88}" type="datetime1">
              <a:rPr lang="en-US" smtClean="0"/>
              <a:pPr>
                <a:defRPr/>
              </a:pPr>
              <a:t>8/4/2023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4A10CD-A26C-4EAF-BF5A-96833584EA2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7" descr="LOGO-5-colored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05800" y="6041650"/>
            <a:ext cx="762000" cy="7401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FCA3E5-B18D-4C2B-B31A-BE5A10714C88}" type="datetime1">
              <a:rPr lang="en-US" smtClean="0"/>
              <a:pPr>
                <a:defRPr/>
              </a:pPr>
              <a:t>8/4/2023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4A10CD-A26C-4EAF-BF5A-96833584EA2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7" descr="LOGO-5-colored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05800" y="6041650"/>
            <a:ext cx="762000" cy="7401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63ABB68-53B6-429B-AF78-FDB9D9D68137}" type="datetime1">
              <a:rPr lang="en-US" smtClean="0"/>
              <a:pPr>
                <a:defRPr/>
              </a:pPr>
              <a:t>8/4/2023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397EC6-A587-40FF-9C7F-C496EEE548F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" name="Picture 7" descr="LOGO-5-colored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05800" y="6041650"/>
            <a:ext cx="762000" cy="7401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77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921258-3EAB-40E5-B2D8-BDB7EEAE089D}" type="datetime1">
              <a:rPr lang="en-US" smtClean="0"/>
              <a:pPr>
                <a:defRPr/>
              </a:pPr>
              <a:t>8/4/2023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332FB9-1497-4A97-8E23-8617AFF4345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" name="Picture 7" descr="LOGO-5-colored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05800" y="6041650"/>
            <a:ext cx="762000" cy="7401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F2E0-CCC4-4E1E-9902-C3C36AB3FDA4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 sz="1400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F2E0-CCC4-4E1E-9902-C3C36AB3FDA4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F2E0-CCC4-4E1E-9902-C3C36AB3FDA4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kumimoji="0" lang="en-US" dirty="0"/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F2E0-CCC4-4E1E-9902-C3C36AB3FDA4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F2E0-CCC4-4E1E-9902-C3C36AB3FDA4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F2E0-CCC4-4E1E-9902-C3C36AB3FDA4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151DD8-E636-4BFC-8A3C-D69379CFB100}" type="datetime1">
              <a:rPr lang="en-US" smtClean="0"/>
              <a:pPr>
                <a:defRPr/>
              </a:pPr>
              <a:t>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[CONFIDENTIAL]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CDE143-887B-4B98-ACE9-41CFA0EC5CB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F2E0-CCC4-4E1E-9902-C3C36AB3FDA4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F2E0-CCC4-4E1E-9902-C3C36AB3FDA4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F2E0-CCC4-4E1E-9902-C3C36AB3FDA4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 dirty="0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F2E0-CCC4-4E1E-9902-C3C36AB3FDA4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F2E0-CCC4-4E1E-9902-C3C36AB3FDA4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5D0B9B9-5B05-427B-B5E4-DA5888DB4153}" type="datetime1">
              <a:rPr lang="en-US" smtClean="0"/>
              <a:pPr>
                <a:defRPr/>
              </a:pPr>
              <a:t>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[CONFIDENTIAL]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F9F034-CFA0-49C5-A085-6AAE4B42BF6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0204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5CB2D9-3DEE-430E-9F25-0D9E6F5FE9A2}" type="datetime1">
              <a:rPr lang="en-US" smtClean="0"/>
              <a:pPr>
                <a:defRPr/>
              </a:pPr>
              <a:t>8/4/2023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[CONFIDENTIAL]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6C58C1-1B76-4A95-90B9-F5DABC67848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ABCC35F-B574-4F33-8758-C54C0D66233F}" type="datetime1">
              <a:rPr lang="en-US" smtClean="0"/>
              <a:pPr>
                <a:defRPr/>
              </a:pPr>
              <a:t>8/4/2023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[CONFIDENTIAL]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687C4D-AEEC-440C-993C-476B838F8DC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EF396E-7527-47DA-900F-351BC5DB8906}" type="datetime1">
              <a:rPr lang="en-US" smtClean="0"/>
              <a:pPr>
                <a:defRPr/>
              </a:pPr>
              <a:t>8/4/2023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[CONFIDENTIAL]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C8DA75-7EC8-4616-AF6C-A971F3365F2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556ABB4-C382-4494-8045-2410CCD117CB}" type="datetime1">
              <a:rPr lang="en-US" smtClean="0"/>
              <a:pPr>
                <a:defRPr/>
              </a:pPr>
              <a:t>8/4/2023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711D93-F17F-4DE1-A456-DC173B1C17E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5" name="Picture 7" descr="LOGO-5-colored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05800" y="6041650"/>
            <a:ext cx="762000" cy="7401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8" name="Picture 7" descr="endothelix-logo---no-tag-line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228600" y="6324600"/>
            <a:ext cx="1742292" cy="32842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462539-BC7C-422D-B159-9F8D934F4E1B}" type="datetime1">
              <a:rPr lang="en-US" smtClean="0"/>
              <a:pPr>
                <a:defRPr/>
              </a:pPr>
              <a:t>8/4/2023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C437FD-4DCE-438B-A95A-56EAB23F620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7" descr="LOGO-5-colored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05800" y="6041650"/>
            <a:ext cx="762000" cy="7401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9" name="Picture 8" descr="endothelix-logo---no-tag-line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228600" y="6324600"/>
            <a:ext cx="1742292" cy="32842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FCA3E5-B18D-4C2B-B31A-BE5A10714C88}" type="datetime1">
              <a:rPr lang="en-US" smtClean="0"/>
              <a:pPr>
                <a:defRPr/>
              </a:pPr>
              <a:t>8/4/2023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4A10CD-A26C-4EAF-BF5A-96833584EA2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7" descr="LOGO-5-colored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05800" y="6041650"/>
            <a:ext cx="762000" cy="7401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9C16D91-F793-4750-BE9D-EAF36F3AB9F8}" type="datetime1">
              <a:rPr lang="en-US" smtClean="0"/>
              <a:pPr>
                <a:defRPr/>
              </a:pPr>
              <a:t>8/4/2023</a:t>
            </a:fld>
            <a:endParaRPr lang="en-US" sz="1000">
              <a:solidFill>
                <a:schemeClr val="tx2">
                  <a:shade val="50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[CONFIDENTIAL]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20C6907-AE9E-4C11-B80F-932EEF0A5A22}" type="slidenum">
              <a:rPr lang="en-US" smtClean="0"/>
              <a:pPr>
                <a:defRPr/>
              </a:pPr>
              <a:t>‹#›</a:t>
            </a:fld>
            <a:endParaRPr lang="en-US" sz="1000" dirty="0">
              <a:solidFill>
                <a:schemeClr val="tx2">
                  <a:shade val="50000"/>
                </a:scheme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93" r:id="rId10"/>
    <p:sldLayoutId id="2147484092" r:id="rId11"/>
    <p:sldLayoutId id="2147484078" r:id="rId12"/>
    <p:sldLayoutId id="2147484079" r:id="rId13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algn="r" eaLnBrk="1" latinLnBrk="0" hangingPunct="1"/>
            <a:fld id="{564CF2E0-CCC4-4E1E-9902-C3C36AB3FDA4}" type="datetimeFigureOut">
              <a:rPr lang="en-US" smtClean="0"/>
              <a:pPr algn="r" eaLnBrk="1" latinLnBrk="0" hangingPunct="1"/>
              <a:t>8/4/2023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kumimoji="0" lang="en-US" sz="1400" dirty="0">
              <a:solidFill>
                <a:schemeClr val="tx2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eaLnBrk="1" latinLnBrk="0" hangingPunct="1"/>
            <a:fld id="{6F42FDE4-A7DD-41A7-A0A6-9B649FB43336}" type="slidenum">
              <a:rPr kumimoji="0" lang="en-US" smtClean="0"/>
              <a:pPr algn="ctr" eaLnBrk="1" latinLnBrk="0" hangingPunct="1"/>
              <a:t>‹#›</a:t>
            </a:fld>
            <a:endParaRPr kumimoji="0" lang="en-US" sz="14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://www.endothelix.com/index.php/physicians/youtube-videos/youtubegallery?videoid=Fd89kYDnyFE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382000" cy="2362200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rgbClr val="000000"/>
                </a:solidFill>
                <a:latin typeface="Arial Black"/>
                <a:ea typeface="Times New Roman"/>
              </a:rPr>
              <a:t>Ischemic Conditioning Therapy: </a:t>
            </a:r>
            <a:br>
              <a:rPr lang="en-US" sz="2800" b="1" dirty="0"/>
            </a:br>
            <a:r>
              <a:rPr lang="en-US" sz="2800" b="1" dirty="0"/>
              <a:t>A New Path for Treatment of </a:t>
            </a:r>
            <a:br>
              <a:rPr lang="en-US" sz="2800" b="1" dirty="0"/>
            </a:br>
            <a:r>
              <a:rPr lang="en-US" sz="3200" b="1" u="sng" dirty="0">
                <a:solidFill>
                  <a:srgbClr val="FF0000"/>
                </a:solidFill>
                <a:latin typeface="Arial Black"/>
                <a:ea typeface="Times New Roman"/>
              </a:rPr>
              <a:t>Endothelial Dysfunction</a:t>
            </a:r>
            <a:r>
              <a:rPr lang="en-US" sz="3200" b="1" dirty="0">
                <a:solidFill>
                  <a:srgbClr val="000000"/>
                </a:solidFill>
                <a:latin typeface="Arial Black"/>
                <a:ea typeface="Times New Roman"/>
              </a:rPr>
              <a:t> </a:t>
            </a:r>
            <a:br>
              <a:rPr lang="en-US" sz="3200" b="1" dirty="0">
                <a:solidFill>
                  <a:srgbClr val="000000"/>
                </a:solidFill>
                <a:latin typeface="Arial Black"/>
                <a:ea typeface="Times New Roman"/>
              </a:rPr>
            </a:br>
            <a:r>
              <a:rPr lang="en-US" sz="3200" b="1" dirty="0">
                <a:solidFill>
                  <a:srgbClr val="000000"/>
                </a:solidFill>
                <a:latin typeface="Arial Black"/>
                <a:ea typeface="Times New Roman"/>
              </a:rPr>
              <a:t>and CVD</a:t>
            </a:r>
            <a:br>
              <a:rPr lang="en-US" sz="1800" b="1" dirty="0">
                <a:latin typeface="Times New Roman"/>
                <a:ea typeface="Times New Roman"/>
              </a:rPr>
            </a:br>
            <a:endParaRPr lang="en-US" sz="3100" b="1" dirty="0"/>
          </a:p>
        </p:txBody>
      </p:sp>
      <p:pic>
        <p:nvPicPr>
          <p:cNvPr id="5" name="Picture 7" descr="P:\My Documents\Endothelix\Images\Vascular Function Logo - Dec 2013\Endothelix---High-Re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5105400"/>
            <a:ext cx="288513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609600" y="2362200"/>
            <a:ext cx="7543800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br>
              <a:rPr lang="en-US" sz="2000" b="1" cap="all" dirty="0"/>
            </a:br>
            <a:r>
              <a:rPr lang="en-US" dirty="0"/>
              <a:t>Thursday, December 8, 2016, 2PM PST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95400" y="3521095"/>
            <a:ext cx="61722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Co-Presenter:</a:t>
            </a:r>
          </a:p>
          <a:p>
            <a:pPr algn="ctr"/>
            <a:r>
              <a:rPr lang="en-US" sz="2800" b="1" dirty="0"/>
              <a:t>Morteza Naghavi, M.D.</a:t>
            </a:r>
            <a:br>
              <a:rPr lang="en-US" sz="2800" dirty="0"/>
            </a:br>
            <a:r>
              <a:rPr lang="en-US" sz="2800" dirty="0"/>
              <a:t>Chairman of Scientific Advisory Board</a:t>
            </a:r>
          </a:p>
          <a:p>
            <a:pPr algn="ctr"/>
            <a:endParaRPr lang="en-US" dirty="0"/>
          </a:p>
        </p:txBody>
      </p:sp>
      <p:pic>
        <p:nvPicPr>
          <p:cNvPr id="8" name="Picture 7" descr="LOGO-5-colored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4759360"/>
            <a:ext cx="1219200" cy="118424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ascular reactivity test.png">
            <a:hlinkClick r:id="rId2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00200" y="1371600"/>
            <a:ext cx="5706272" cy="42392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81200" y="304800"/>
            <a:ext cx="510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www.endothelix.com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3"/>
          <p:cNvSpPr txBox="1">
            <a:spLocks noChangeArrowheads="1"/>
          </p:cNvSpPr>
          <p:nvPr/>
        </p:nvSpPr>
        <p:spPr bwMode="auto">
          <a:xfrm>
            <a:off x="990600" y="968375"/>
            <a:ext cx="7391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000"/>
              <a:t>What is VENDYS</a:t>
            </a:r>
            <a:r>
              <a:rPr lang="en-US" sz="3200" baseline="50000"/>
              <a:t>®</a:t>
            </a:r>
            <a:r>
              <a:rPr lang="en-US" sz="4000"/>
              <a:t> technology?</a:t>
            </a:r>
          </a:p>
        </p:txBody>
      </p:sp>
      <p:pic>
        <p:nvPicPr>
          <p:cNvPr id="22531" name="Content Placeholder 4" descr="solution2.png"/>
          <p:cNvPicPr>
            <a:picLocks noChangeAspect="1"/>
          </p:cNvPicPr>
          <p:nvPr/>
        </p:nvPicPr>
        <p:blipFill>
          <a:blip r:embed="rId3" cstate="print"/>
          <a:srcRect l="17319" t="54543" r="4245" b="16837"/>
          <a:stretch>
            <a:fillRect/>
          </a:stretch>
        </p:blipFill>
        <p:spPr bwMode="auto">
          <a:xfrm>
            <a:off x="287338" y="2057400"/>
            <a:ext cx="8551862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3"/>
          <p:cNvSpPr txBox="1">
            <a:spLocks noChangeArrowheads="1"/>
          </p:cNvSpPr>
          <p:nvPr/>
        </p:nvSpPr>
        <p:spPr bwMode="auto">
          <a:xfrm>
            <a:off x="838200" y="990600"/>
            <a:ext cx="73914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000"/>
              <a:t>How does VENDYS</a:t>
            </a:r>
            <a:r>
              <a:rPr lang="en-US" sz="3200" baseline="50000"/>
              <a:t>®</a:t>
            </a:r>
            <a:r>
              <a:rPr lang="en-US" sz="4000"/>
              <a:t> measure vascular function?</a:t>
            </a:r>
          </a:p>
        </p:txBody>
      </p:sp>
      <p:pic>
        <p:nvPicPr>
          <p:cNvPr id="23555" name="Picture 3" descr="\\In3v\home\ay\My Documents\Endothelix\Images\VENDYS Clinical_July20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2609850"/>
            <a:ext cx="695325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17334"/>
            <a:ext cx="2743200" cy="1964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7700" name="Picture 4" descr="VENDYS: A NOVEL BIOMARKER FOR CLINICAL TRIAL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4114800"/>
            <a:ext cx="5905500" cy="2562226"/>
          </a:xfrm>
          <a:prstGeom prst="rect">
            <a:avLst/>
          </a:prstGeom>
          <a:noFill/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347663"/>
            <a:ext cx="9142413" cy="795337"/>
          </a:xfrm>
        </p:spPr>
        <p:txBody>
          <a:bodyPr/>
          <a:lstStyle/>
          <a:p>
            <a:r>
              <a:rPr lang="en-US" sz="3600" dirty="0"/>
              <a:t>VENDYS® Vascular Function Monitoring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4191000"/>
            <a:ext cx="1828800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Fingertip Temperature Sensors on Both Index Fingers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24400" y="2765844"/>
            <a:ext cx="36576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Blood Pressure “Occluding” Cuff on Right Upper Arm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1219200" y="3657600"/>
            <a:ext cx="0" cy="533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715000" y="3429000"/>
            <a:ext cx="0" cy="609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2" descr="C:\Egnyte\Private\albert.yen\Endothelix\Images\VENDYS_AtAGlanc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557" y="1066800"/>
            <a:ext cx="9070800" cy="5029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0" y="347663"/>
            <a:ext cx="9142413" cy="795337"/>
          </a:xfrm>
        </p:spPr>
        <p:txBody>
          <a:bodyPr/>
          <a:lstStyle/>
          <a:p>
            <a:r>
              <a:rPr lang="en-US" sz="3600" dirty="0"/>
              <a:t>Vascular Function Monitoring</a:t>
            </a: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4052888"/>
            <a:ext cx="2479675" cy="236696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8013" y="4052888"/>
            <a:ext cx="2484437" cy="23860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10250" y="4048125"/>
            <a:ext cx="2514600" cy="24050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48150" y="2228850"/>
            <a:ext cx="4040188" cy="15208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17415" name="Picture 2" descr="P:\My Documents\Endothelix\Images\VENDYS Clinical_July201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6250" y="2228850"/>
            <a:ext cx="3505200" cy="1527175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17416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49388" y="1366838"/>
            <a:ext cx="5783262" cy="53816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6738" name="Object 2"/>
          <p:cNvGraphicFramePr>
            <a:graphicFrameLocks noGrp="1" noChangeAspect="1"/>
          </p:cNvGraphicFramePr>
          <p:nvPr/>
        </p:nvGraphicFramePr>
        <p:xfrm>
          <a:off x="685800" y="457200"/>
          <a:ext cx="8000999" cy="480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738" name="Image" r:id="rId2" imgW="3886208" imgH="2331725" progId="">
                  <p:embed/>
                </p:oleObj>
              </mc:Choice>
              <mc:Fallback>
                <p:oleObj name="Image" r:id="rId2" imgW="3886208" imgH="2331725" progId="">
                  <p:embed/>
                  <p:pic>
                    <p:nvPicPr>
                      <p:cNvPr id="0" name="Picture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0806" r="1408" b="14084"/>
                      <a:stretch>
                        <a:fillRect/>
                      </a:stretch>
                    </p:blipFill>
                    <p:spPr bwMode="auto">
                      <a:xfrm>
                        <a:off x="685800" y="457200"/>
                        <a:ext cx="8000999" cy="4800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/>
        </p:nvSpPr>
        <p:spPr>
          <a:xfrm>
            <a:off x="381000" y="5410200"/>
            <a:ext cx="8763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latin typeface="Arial" pitchFamily="34" charset="0"/>
                <a:cs typeface="Arial" pitchFamily="34" charset="0"/>
              </a:rPr>
              <a:t>40 min occlusion plus 4 hours reperfusion in anesthetized rabbit; Left = control; Right = preconditioned with two 5 min occlusions plus 5 min reperfusion before the long occlusion.  </a:t>
            </a:r>
            <a:r>
              <a:rPr lang="en-US" sz="1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Hale SL, Kloner RA Coronary Artery Disease 1992;3:133-140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ircres.ahajournals.org/content/circresaha/113/12/1278/F1.large.jpg?width=800&amp;height=600&amp;carousel=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838200"/>
            <a:ext cx="8458200" cy="4262141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590800" y="54102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Michael </a:t>
            </a:r>
            <a:r>
              <a:rPr lang="en-US" b="1" dirty="0" err="1"/>
              <a:t>Rahbek</a:t>
            </a:r>
            <a:r>
              <a:rPr lang="en-US" b="1" dirty="0"/>
              <a:t> Schmidt, Steen </a:t>
            </a:r>
            <a:r>
              <a:rPr lang="en-US" b="1" dirty="0" err="1"/>
              <a:t>Buus</a:t>
            </a:r>
            <a:r>
              <a:rPr lang="en-US" b="1" dirty="0"/>
              <a:t> Kristiansen and Hans Erik Bøtker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590800" y="6172200"/>
            <a:ext cx="4566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Circulation Research. 2013;113:1278-1280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ischemic preconditioning surger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1" y="381000"/>
            <a:ext cx="6019800" cy="5745163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5562600" y="4572000"/>
            <a:ext cx="2895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Philippe </a:t>
            </a:r>
            <a:r>
              <a:rPr lang="fr-FR" dirty="0" err="1"/>
              <a:t>Kolh</a:t>
            </a:r>
            <a:r>
              <a:rPr lang="fr-FR" dirty="0"/>
              <a:t>, M.D., Ph.D. </a:t>
            </a:r>
            <a:br>
              <a:rPr lang="fr-FR" dirty="0"/>
            </a:br>
            <a:r>
              <a:rPr lang="fr-FR" sz="1200" dirty="0"/>
              <a:t>Service de </a:t>
            </a:r>
            <a:r>
              <a:rPr lang="fr-FR" sz="1200" dirty="0" err="1"/>
              <a:t>Cardiochirurgie</a:t>
            </a:r>
            <a:r>
              <a:rPr lang="fr-FR" sz="1200" dirty="0"/>
              <a:t>, CHU Sart </a:t>
            </a:r>
            <a:r>
              <a:rPr lang="fr-FR" sz="1200" dirty="0" err="1"/>
              <a:t>Tilman</a:t>
            </a:r>
            <a:r>
              <a:rPr lang="fr-FR" sz="1200" dirty="0"/>
              <a:t>, B 35 Sart </a:t>
            </a:r>
            <a:r>
              <a:rPr lang="fr-FR" sz="1200" dirty="0" err="1"/>
              <a:t>Tilman</a:t>
            </a:r>
            <a:r>
              <a:rPr lang="fr-FR" sz="1200" dirty="0"/>
              <a:t>, </a:t>
            </a:r>
            <a:r>
              <a:rPr lang="fr-FR" sz="1200" dirty="0" err="1"/>
              <a:t>Liege</a:t>
            </a:r>
            <a:r>
              <a:rPr lang="fr-FR" sz="1200" dirty="0"/>
              <a:t> 4000, </a:t>
            </a:r>
            <a:r>
              <a:rPr lang="fr-FR" sz="1200" dirty="0" err="1"/>
              <a:t>Belgium</a:t>
            </a:r>
            <a:endParaRPr lang="en-US" sz="12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0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4419600"/>
            <a:ext cx="6153150" cy="1257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 descr="https://static01.nyt.com/images/2007/05/06/style/03fitness600.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2209800"/>
            <a:ext cx="5715000" cy="207645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04800" y="381000"/>
            <a:ext cx="8458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Exercise is a natural form of ischemic conditioning. In other words, ischemic conditioning is a medical form of exercise.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4764"/>
            <a:ext cx="8793745" cy="6091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5800" y="1242060"/>
            <a:ext cx="8001000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/>
              <a:t>Arterioscler Thromb Vasc Biol.</a:t>
            </a:r>
            <a:r>
              <a:rPr lang="en-US" dirty="0"/>
              <a:t> 2007 Jun;27(6)</a:t>
            </a:r>
            <a:br>
              <a:rPr lang="en-US" dirty="0"/>
            </a:br>
            <a:endParaRPr lang="en-US" dirty="0"/>
          </a:p>
          <a:p>
            <a:r>
              <a:rPr lang="en-US" sz="2800" b="1" dirty="0"/>
              <a:t>Repetition of ischemic preconditioning </a:t>
            </a:r>
          </a:p>
          <a:p>
            <a:r>
              <a:rPr lang="en-US" sz="2800" b="1" dirty="0"/>
              <a:t>augments endothelium-pendent </a:t>
            </a:r>
            <a:r>
              <a:rPr lang="en-US" sz="2800" b="1" dirty="0" err="1"/>
              <a:t>vasodilation</a:t>
            </a:r>
            <a:r>
              <a:rPr lang="en-US" sz="2800" b="1" dirty="0"/>
              <a:t> </a:t>
            </a:r>
          </a:p>
          <a:p>
            <a:r>
              <a:rPr lang="en-US" sz="2800" b="1" dirty="0"/>
              <a:t>in humans: role of endothelium-derived </a:t>
            </a:r>
          </a:p>
          <a:p>
            <a:r>
              <a:rPr lang="en-US" sz="2800" b="1" dirty="0"/>
              <a:t>nitric oxide and endothelial progenitor cells.</a:t>
            </a:r>
            <a:br>
              <a:rPr lang="en-US" sz="4000" b="1" dirty="0"/>
            </a:br>
            <a:endParaRPr lang="en-US" sz="2000" b="1" dirty="0"/>
          </a:p>
          <a:p>
            <a:r>
              <a:rPr lang="en-US" u="sng" dirty="0"/>
              <a:t>Kimura M</a:t>
            </a:r>
            <a:r>
              <a:rPr lang="en-US" baseline="30000" dirty="0"/>
              <a:t>1</a:t>
            </a:r>
            <a:r>
              <a:rPr lang="en-US" dirty="0"/>
              <a:t>, </a:t>
            </a:r>
            <a:r>
              <a:rPr lang="en-US" u="sng" dirty="0"/>
              <a:t>Ueda K</a:t>
            </a:r>
            <a:r>
              <a:rPr lang="en-US" dirty="0"/>
              <a:t>, </a:t>
            </a:r>
            <a:r>
              <a:rPr lang="en-US" u="sng" dirty="0" err="1"/>
              <a:t>Goto</a:t>
            </a:r>
            <a:r>
              <a:rPr lang="en-US" u="sng" dirty="0"/>
              <a:t> C</a:t>
            </a:r>
            <a:r>
              <a:rPr lang="en-US" dirty="0"/>
              <a:t>, </a:t>
            </a:r>
            <a:r>
              <a:rPr lang="en-US" u="sng" dirty="0" err="1"/>
              <a:t>Jitsuiki</a:t>
            </a:r>
            <a:r>
              <a:rPr lang="en-US" u="sng" dirty="0"/>
              <a:t> D</a:t>
            </a:r>
            <a:r>
              <a:rPr lang="en-US" dirty="0"/>
              <a:t>, </a:t>
            </a:r>
            <a:r>
              <a:rPr lang="en-US" u="sng" dirty="0" err="1"/>
              <a:t>Nishioka</a:t>
            </a:r>
            <a:r>
              <a:rPr lang="en-US" u="sng" dirty="0"/>
              <a:t> K</a:t>
            </a:r>
            <a:r>
              <a:rPr lang="en-US" dirty="0"/>
              <a:t>, </a:t>
            </a:r>
            <a:r>
              <a:rPr lang="en-US" u="sng" dirty="0" err="1"/>
              <a:t>Umemura</a:t>
            </a:r>
            <a:r>
              <a:rPr lang="en-US" u="sng" dirty="0"/>
              <a:t> T</a:t>
            </a:r>
            <a:r>
              <a:rPr lang="en-US" dirty="0"/>
              <a:t>, </a:t>
            </a:r>
            <a:r>
              <a:rPr lang="en-US" u="sng" dirty="0" err="1"/>
              <a:t>Noma</a:t>
            </a:r>
            <a:r>
              <a:rPr lang="en-US" u="sng" dirty="0"/>
              <a:t> K</a:t>
            </a:r>
            <a:r>
              <a:rPr lang="en-US" dirty="0"/>
              <a:t>, </a:t>
            </a:r>
            <a:r>
              <a:rPr lang="en-US" u="sng" dirty="0" err="1"/>
              <a:t>Yoshizumi</a:t>
            </a:r>
            <a:r>
              <a:rPr lang="en-US" u="sng" dirty="0"/>
              <a:t> M</a:t>
            </a:r>
            <a:r>
              <a:rPr lang="en-US" dirty="0"/>
              <a:t>, </a:t>
            </a:r>
            <a:r>
              <a:rPr lang="en-US" u="sng" dirty="0" err="1"/>
              <a:t>Chayama</a:t>
            </a:r>
            <a:r>
              <a:rPr lang="en-US" u="sng" dirty="0"/>
              <a:t> K</a:t>
            </a:r>
            <a:r>
              <a:rPr lang="en-US" dirty="0"/>
              <a:t>, </a:t>
            </a:r>
            <a:r>
              <a:rPr lang="en-US" u="sng" dirty="0"/>
              <a:t>Higashi Y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sz="1400" dirty="0"/>
              <a:t>Department of Medicine and Molecular Science, Graduate School of Biomedical Sciences, Hiroshima University, 1-2-3 Kasumi, </a:t>
            </a:r>
            <a:r>
              <a:rPr lang="en-US" sz="1400" dirty="0" err="1"/>
              <a:t>Mimami-ku</a:t>
            </a:r>
            <a:r>
              <a:rPr lang="en-US" sz="1400" dirty="0"/>
              <a:t>, Hiroshima 734-8551, Japan.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https://d2npw7jqx38emt.cloudfront.net/content/cardiovascres/55/3/466/F2.large.jpg?width=800&amp;height=600&amp;carousel=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304800"/>
            <a:ext cx="6096000" cy="54625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2" name="Picture 4" descr="https://d2npw7jqx38emt.cloudfront.net/content/cardiovascres/55/3/466/F3.large.jpg?width=800&amp;height=600&amp;carousel=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228600"/>
            <a:ext cx="5715000" cy="59911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/>
          <p:cNvSpPr txBox="1">
            <a:spLocks noChangeArrowheads="1"/>
          </p:cNvSpPr>
          <p:nvPr/>
        </p:nvSpPr>
        <p:spPr bwMode="auto">
          <a:xfrm>
            <a:off x="304800" y="147056"/>
            <a:ext cx="8493120" cy="61494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GB" sz="1500" b="1" dirty="0">
                <a:solidFill>
                  <a:srgbClr val="000000"/>
                </a:solidFill>
                <a:ea typeface="msgothic" charset="0"/>
                <a:cs typeface="msgothic" charset="0"/>
              </a:rPr>
              <a:t>Figure 1. Comparison of forearm blood flow (FBF) responses to acetylcholine (</a:t>
            </a:r>
            <a:r>
              <a:rPr lang="en-GB" sz="1500" b="1" dirty="0" err="1">
                <a:solidFill>
                  <a:srgbClr val="000000"/>
                </a:solidFill>
                <a:ea typeface="msgothic" charset="0"/>
                <a:cs typeface="msgothic" charset="0"/>
              </a:rPr>
              <a:t>ACh</a:t>
            </a:r>
            <a:r>
              <a:rPr lang="en-GB" sz="1500" b="1" dirty="0">
                <a:solidFill>
                  <a:srgbClr val="000000"/>
                </a:solidFill>
                <a:ea typeface="msgothic" charset="0"/>
                <a:cs typeface="msgothic" charset="0"/>
              </a:rPr>
              <a:t>) at 0 weeks and 4 weeks of follow-up in the control group (A) and in the ischemic preconditioning untrained (</a:t>
            </a:r>
            <a:r>
              <a:rPr lang="en-GB" sz="1500" b="1" dirty="0" err="1">
                <a:solidFill>
                  <a:srgbClr val="000000"/>
                </a:solidFill>
                <a:ea typeface="msgothic" charset="0"/>
                <a:cs typeface="msgothic" charset="0"/>
              </a:rPr>
              <a:t>contralateral</a:t>
            </a:r>
            <a:r>
              <a:rPr lang="en-GB" sz="1500" b="1" dirty="0">
                <a:solidFill>
                  <a:srgbClr val="000000"/>
                </a:solidFill>
                <a:ea typeface="msgothic" charset="0"/>
                <a:cs typeface="msgothic" charset="0"/>
              </a:rPr>
              <a:t>) arm group (B) and ischemic preconditioning arm group (C).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4800" y="1126166"/>
            <a:ext cx="2538720" cy="489363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3304801" y="6167368"/>
            <a:ext cx="3918240" cy="30963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GB" sz="1100" b="1" dirty="0">
                <a:solidFill>
                  <a:srgbClr val="000000"/>
                </a:solidFill>
                <a:ea typeface="msgothic" charset="0"/>
                <a:cs typeface="msgothic" charset="0"/>
              </a:rPr>
              <a:t>Masashi Kimura et al. </a:t>
            </a:r>
            <a:r>
              <a:rPr lang="en-GB" sz="1100" b="1" dirty="0" err="1">
                <a:solidFill>
                  <a:srgbClr val="000000"/>
                </a:solidFill>
                <a:ea typeface="msgothic" charset="0"/>
                <a:cs typeface="msgothic" charset="0"/>
              </a:rPr>
              <a:t>Arterioscler</a:t>
            </a:r>
            <a:r>
              <a:rPr lang="en-GB" sz="1100" b="1" dirty="0">
                <a:solidFill>
                  <a:srgbClr val="000000"/>
                </a:solidFill>
                <a:ea typeface="msgothic" charset="0"/>
                <a:cs typeface="msgothic" charset="0"/>
              </a:rPr>
              <a:t> </a:t>
            </a:r>
            <a:r>
              <a:rPr lang="en-GB" sz="1100" b="1" dirty="0" err="1">
                <a:solidFill>
                  <a:srgbClr val="000000"/>
                </a:solidFill>
                <a:ea typeface="msgothic" charset="0"/>
                <a:cs typeface="msgothic" charset="0"/>
              </a:rPr>
              <a:t>Thromb</a:t>
            </a:r>
            <a:r>
              <a:rPr lang="en-GB" sz="1100" b="1" dirty="0">
                <a:solidFill>
                  <a:srgbClr val="000000"/>
                </a:solidFill>
                <a:ea typeface="msgothic" charset="0"/>
                <a:cs typeface="msgothic" charset="0"/>
              </a:rPr>
              <a:t> </a:t>
            </a:r>
            <a:r>
              <a:rPr lang="en-GB" sz="1100" b="1" dirty="0" err="1">
                <a:solidFill>
                  <a:srgbClr val="000000"/>
                </a:solidFill>
                <a:ea typeface="msgothic" charset="0"/>
                <a:cs typeface="msgothic" charset="0"/>
              </a:rPr>
              <a:t>Vasc</a:t>
            </a:r>
            <a:r>
              <a:rPr lang="en-GB" sz="1100" b="1" dirty="0">
                <a:solidFill>
                  <a:srgbClr val="000000"/>
                </a:solidFill>
                <a:ea typeface="msgothic" charset="0"/>
                <a:cs typeface="msgothic" charset="0"/>
              </a:rPr>
              <a:t> Biol. 2007;27:1403-1410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/>
          <p:cNvSpPr txBox="1">
            <a:spLocks noChangeArrowheads="1"/>
          </p:cNvSpPr>
          <p:nvPr/>
        </p:nvSpPr>
        <p:spPr bwMode="auto">
          <a:xfrm>
            <a:off x="325440" y="381640"/>
            <a:ext cx="8493120" cy="41476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GB" sz="1500" b="1" dirty="0">
                <a:solidFill>
                  <a:srgbClr val="000000"/>
                </a:solidFill>
                <a:ea typeface="msgothic" charset="0"/>
                <a:cs typeface="msgothic" charset="0"/>
              </a:rPr>
              <a:t>Figure 4. Measurement of the number of endothelial progenitor cells by flow </a:t>
            </a:r>
            <a:r>
              <a:rPr lang="en-GB" sz="1500" b="1" dirty="0" err="1">
                <a:solidFill>
                  <a:srgbClr val="000000"/>
                </a:solidFill>
                <a:ea typeface="msgothic" charset="0"/>
                <a:cs typeface="msgothic" charset="0"/>
              </a:rPr>
              <a:t>cytometry</a:t>
            </a:r>
            <a:r>
              <a:rPr lang="en-GB" sz="1500" b="1" dirty="0">
                <a:solidFill>
                  <a:srgbClr val="000000"/>
                </a:solidFill>
                <a:ea typeface="msgothic" charset="0"/>
                <a:cs typeface="msgothic" charset="0"/>
              </a:rPr>
              <a:t> at 0 weeks and 4 weeks of ischemic preconditioning stimuli (top). 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95040" y="979303"/>
            <a:ext cx="3559680" cy="489363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2795041" y="5972307"/>
            <a:ext cx="3918240" cy="30963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GB" sz="1100" b="1" dirty="0">
                <a:solidFill>
                  <a:srgbClr val="000000"/>
                </a:solidFill>
                <a:ea typeface="msgothic" charset="0"/>
                <a:cs typeface="msgothic" charset="0"/>
              </a:rPr>
              <a:t>Masashi Kimura et al. </a:t>
            </a:r>
            <a:r>
              <a:rPr lang="en-GB" sz="1100" b="1" dirty="0" err="1">
                <a:solidFill>
                  <a:srgbClr val="000000"/>
                </a:solidFill>
                <a:ea typeface="msgothic" charset="0"/>
                <a:cs typeface="msgothic" charset="0"/>
              </a:rPr>
              <a:t>Arterioscler</a:t>
            </a:r>
            <a:r>
              <a:rPr lang="en-GB" sz="1100" b="1" dirty="0">
                <a:solidFill>
                  <a:srgbClr val="000000"/>
                </a:solidFill>
                <a:ea typeface="msgothic" charset="0"/>
                <a:cs typeface="msgothic" charset="0"/>
              </a:rPr>
              <a:t> </a:t>
            </a:r>
            <a:r>
              <a:rPr lang="en-GB" sz="1100" b="1" dirty="0" err="1">
                <a:solidFill>
                  <a:srgbClr val="000000"/>
                </a:solidFill>
                <a:ea typeface="msgothic" charset="0"/>
                <a:cs typeface="msgothic" charset="0"/>
              </a:rPr>
              <a:t>Thromb</a:t>
            </a:r>
            <a:r>
              <a:rPr lang="en-GB" sz="1100" b="1" dirty="0">
                <a:solidFill>
                  <a:srgbClr val="000000"/>
                </a:solidFill>
                <a:ea typeface="msgothic" charset="0"/>
                <a:cs typeface="msgothic" charset="0"/>
              </a:rPr>
              <a:t> </a:t>
            </a:r>
            <a:r>
              <a:rPr lang="en-GB" sz="1100" b="1" dirty="0" err="1">
                <a:solidFill>
                  <a:srgbClr val="000000"/>
                </a:solidFill>
                <a:ea typeface="msgothic" charset="0"/>
                <a:cs typeface="msgothic" charset="0"/>
              </a:rPr>
              <a:t>Vasc</a:t>
            </a:r>
            <a:r>
              <a:rPr lang="en-GB" sz="1100" b="1" dirty="0">
                <a:solidFill>
                  <a:srgbClr val="000000"/>
                </a:solidFill>
                <a:ea typeface="msgothic" charset="0"/>
                <a:cs typeface="msgothic" charset="0"/>
              </a:rPr>
              <a:t> Biol. 2007;27:1403-1410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/>
          <p:cNvSpPr txBox="1">
            <a:spLocks noChangeArrowheads="1"/>
          </p:cNvSpPr>
          <p:nvPr/>
        </p:nvSpPr>
        <p:spPr bwMode="auto">
          <a:xfrm>
            <a:off x="325440" y="381641"/>
            <a:ext cx="8493120" cy="61494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GB" sz="1500" b="1" dirty="0">
                <a:solidFill>
                  <a:srgbClr val="000000"/>
                </a:solidFill>
                <a:ea typeface="msgothic" charset="0"/>
                <a:cs typeface="msgothic" charset="0"/>
              </a:rPr>
              <a:t>Figure 5. Correlation between maximal forearm blood flow (FBF) response to acetylcholine (</a:t>
            </a:r>
            <a:r>
              <a:rPr lang="en-GB" sz="1500" b="1" dirty="0" err="1">
                <a:solidFill>
                  <a:srgbClr val="000000"/>
                </a:solidFill>
                <a:ea typeface="msgothic" charset="0"/>
                <a:cs typeface="msgothic" charset="0"/>
              </a:rPr>
              <a:t>ACh</a:t>
            </a:r>
            <a:r>
              <a:rPr lang="en-GB" sz="1500" b="1" dirty="0">
                <a:solidFill>
                  <a:srgbClr val="000000"/>
                </a:solidFill>
                <a:ea typeface="msgothic" charset="0"/>
                <a:cs typeface="msgothic" charset="0"/>
              </a:rPr>
              <a:t>) and number of endothelial progenitor cells at 0 weeks and 4 weeks of ischemic preconditioning stimuli.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8000" y="979303"/>
            <a:ext cx="6772320" cy="489363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2971800" y="6172200"/>
            <a:ext cx="3918240" cy="30963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GB" sz="1100" b="1" dirty="0">
                <a:solidFill>
                  <a:srgbClr val="000000"/>
                </a:solidFill>
                <a:ea typeface="msgothic" charset="0"/>
                <a:cs typeface="msgothic" charset="0"/>
              </a:rPr>
              <a:t>Masashi Kimura et al. </a:t>
            </a:r>
            <a:r>
              <a:rPr lang="en-GB" sz="1100" b="1" dirty="0" err="1">
                <a:solidFill>
                  <a:srgbClr val="000000"/>
                </a:solidFill>
                <a:ea typeface="msgothic" charset="0"/>
                <a:cs typeface="msgothic" charset="0"/>
              </a:rPr>
              <a:t>Arterioscler</a:t>
            </a:r>
            <a:r>
              <a:rPr lang="en-GB" sz="1100" b="1" dirty="0">
                <a:solidFill>
                  <a:srgbClr val="000000"/>
                </a:solidFill>
                <a:ea typeface="msgothic" charset="0"/>
                <a:cs typeface="msgothic" charset="0"/>
              </a:rPr>
              <a:t> </a:t>
            </a:r>
            <a:r>
              <a:rPr lang="en-GB" sz="1100" b="1" dirty="0" err="1">
                <a:solidFill>
                  <a:srgbClr val="000000"/>
                </a:solidFill>
                <a:ea typeface="msgothic" charset="0"/>
                <a:cs typeface="msgothic" charset="0"/>
              </a:rPr>
              <a:t>Thromb</a:t>
            </a:r>
            <a:r>
              <a:rPr lang="en-GB" sz="1100" b="1" dirty="0">
                <a:solidFill>
                  <a:srgbClr val="000000"/>
                </a:solidFill>
                <a:ea typeface="msgothic" charset="0"/>
                <a:cs typeface="msgothic" charset="0"/>
              </a:rPr>
              <a:t> </a:t>
            </a:r>
            <a:r>
              <a:rPr lang="en-GB" sz="1100" b="1" dirty="0" err="1">
                <a:solidFill>
                  <a:srgbClr val="000000"/>
                </a:solidFill>
                <a:ea typeface="msgothic" charset="0"/>
                <a:cs typeface="msgothic" charset="0"/>
              </a:rPr>
              <a:t>Vasc</a:t>
            </a:r>
            <a:r>
              <a:rPr lang="en-GB" sz="1100" b="1" dirty="0">
                <a:solidFill>
                  <a:srgbClr val="000000"/>
                </a:solidFill>
                <a:ea typeface="msgothic" charset="0"/>
                <a:cs typeface="msgothic" charset="0"/>
              </a:rPr>
              <a:t> Biol. 2007;27:1403-1410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2000" y="990600"/>
            <a:ext cx="7391400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/>
              <a:t>Atherosclerosis.</a:t>
            </a:r>
            <a:r>
              <a:rPr lang="en-US" dirty="0"/>
              <a:t> 2011 Dec;219(2):750-2. </a:t>
            </a:r>
            <a:r>
              <a:rPr lang="en-US" dirty="0" err="1"/>
              <a:t>doi</a:t>
            </a:r>
            <a:r>
              <a:rPr lang="en-US" dirty="0"/>
              <a:t>: 10.1016/j.atherosclerosis.2011.08.046. </a:t>
            </a:r>
            <a:r>
              <a:rPr lang="en-US" dirty="0" err="1"/>
              <a:t>Epub</a:t>
            </a:r>
            <a:r>
              <a:rPr lang="en-US" dirty="0"/>
              <a:t> 2011 Sep 7.</a:t>
            </a:r>
          </a:p>
          <a:p>
            <a:r>
              <a:rPr lang="en-US" sz="4000" b="1" dirty="0"/>
              <a:t>Effect of local and remote ischemic preconditioning on endothelial function in young people and healthy or hypertensive elderly people.</a:t>
            </a:r>
          </a:p>
          <a:p>
            <a:br>
              <a:rPr lang="en-US" u="sng" dirty="0"/>
            </a:br>
            <a:r>
              <a:rPr lang="en-US" u="sng" dirty="0"/>
              <a:t>Moro L</a:t>
            </a:r>
            <a:r>
              <a:rPr lang="en-US" dirty="0"/>
              <a:t>, </a:t>
            </a:r>
            <a:r>
              <a:rPr lang="en-US" u="sng" dirty="0" err="1"/>
              <a:t>Pedone</a:t>
            </a:r>
            <a:r>
              <a:rPr lang="en-US" u="sng" dirty="0"/>
              <a:t> C</a:t>
            </a:r>
            <a:r>
              <a:rPr lang="en-US" dirty="0"/>
              <a:t>, </a:t>
            </a:r>
            <a:r>
              <a:rPr lang="en-US" u="sng" dirty="0" err="1"/>
              <a:t>Mondì</a:t>
            </a:r>
            <a:r>
              <a:rPr lang="en-US" u="sng" dirty="0"/>
              <a:t> A</a:t>
            </a:r>
            <a:r>
              <a:rPr lang="en-US" dirty="0"/>
              <a:t>, </a:t>
            </a:r>
            <a:r>
              <a:rPr lang="en-US" u="sng" dirty="0" err="1"/>
              <a:t>Nunziata</a:t>
            </a:r>
            <a:r>
              <a:rPr lang="en-US" u="sng" dirty="0"/>
              <a:t> E</a:t>
            </a:r>
            <a:r>
              <a:rPr lang="en-US" dirty="0"/>
              <a:t>, </a:t>
            </a:r>
            <a:r>
              <a:rPr lang="en-US" u="sng" dirty="0" err="1"/>
              <a:t>Antonelli</a:t>
            </a:r>
            <a:r>
              <a:rPr lang="en-US" u="sng" dirty="0"/>
              <a:t> </a:t>
            </a:r>
            <a:r>
              <a:rPr lang="en-US" u="sng" dirty="0" err="1"/>
              <a:t>Incalzi</a:t>
            </a:r>
            <a:r>
              <a:rPr lang="en-US" u="sng" dirty="0"/>
              <a:t> R</a:t>
            </a:r>
            <a:r>
              <a:rPr lang="en-US" dirty="0"/>
              <a:t>.</a:t>
            </a:r>
          </a:p>
          <a:p>
            <a:r>
              <a:rPr lang="en-US" dirty="0"/>
              <a:t>Area </a:t>
            </a:r>
            <a:r>
              <a:rPr lang="en-US" dirty="0" err="1"/>
              <a:t>di</a:t>
            </a:r>
            <a:r>
              <a:rPr lang="en-US" dirty="0"/>
              <a:t> </a:t>
            </a:r>
            <a:r>
              <a:rPr lang="en-US" dirty="0" err="1"/>
              <a:t>Geriatria</a:t>
            </a:r>
            <a:r>
              <a:rPr lang="en-US" dirty="0"/>
              <a:t>, </a:t>
            </a:r>
            <a:r>
              <a:rPr lang="en-US" dirty="0" err="1"/>
              <a:t>Università</a:t>
            </a:r>
            <a:r>
              <a:rPr lang="en-US" dirty="0"/>
              <a:t> Campus </a:t>
            </a:r>
            <a:r>
              <a:rPr lang="en-US" dirty="0" err="1"/>
              <a:t>Biomedico</a:t>
            </a:r>
            <a:r>
              <a:rPr lang="en-US" dirty="0"/>
              <a:t>, Roma, Italy.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28600"/>
            <a:ext cx="8573128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133600" y="5867400"/>
            <a:ext cx="5029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u="sng" dirty="0"/>
              <a:t>Moro L</a:t>
            </a:r>
            <a:r>
              <a:rPr lang="it-IT" sz="1400" dirty="0"/>
              <a:t>, </a:t>
            </a:r>
            <a:r>
              <a:rPr lang="it-IT" sz="1400" u="sng" dirty="0"/>
              <a:t>Pedone C</a:t>
            </a:r>
            <a:r>
              <a:rPr lang="it-IT" sz="1400" dirty="0"/>
              <a:t>, </a:t>
            </a:r>
            <a:r>
              <a:rPr lang="it-IT" sz="1400" u="sng" dirty="0"/>
              <a:t>Mondì A</a:t>
            </a:r>
            <a:r>
              <a:rPr lang="it-IT" sz="1400" dirty="0"/>
              <a:t>, </a:t>
            </a:r>
            <a:r>
              <a:rPr lang="it-IT" sz="1400" u="sng" dirty="0"/>
              <a:t>Nunziata E</a:t>
            </a:r>
            <a:r>
              <a:rPr lang="it-IT" sz="1400" dirty="0"/>
              <a:t>, </a:t>
            </a:r>
            <a:r>
              <a:rPr lang="it-IT" sz="1400" u="sng" dirty="0"/>
              <a:t>Antonelli Incalzi R</a:t>
            </a:r>
            <a:r>
              <a:rPr lang="it-IT" sz="1400" dirty="0"/>
              <a:t>.</a:t>
            </a:r>
            <a:endParaRPr lang="en-US" sz="14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3124200" y="6356362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/>
              <a:t>[CONFIDENTIAL]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990600"/>
            <a:ext cx="8492435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2209800" y="5410200"/>
            <a:ext cx="5029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u="sng" dirty="0"/>
              <a:t>Moro L</a:t>
            </a:r>
            <a:r>
              <a:rPr lang="it-IT" sz="1400" dirty="0"/>
              <a:t>, </a:t>
            </a:r>
            <a:r>
              <a:rPr lang="it-IT" sz="1400" u="sng" dirty="0"/>
              <a:t>Pedone C</a:t>
            </a:r>
            <a:r>
              <a:rPr lang="it-IT" sz="1400" dirty="0"/>
              <a:t>, </a:t>
            </a:r>
            <a:r>
              <a:rPr lang="it-IT" sz="1400" u="sng" dirty="0"/>
              <a:t>Mondì A</a:t>
            </a:r>
            <a:r>
              <a:rPr lang="it-IT" sz="1400" dirty="0"/>
              <a:t>, </a:t>
            </a:r>
            <a:r>
              <a:rPr lang="it-IT" sz="1400" u="sng" dirty="0"/>
              <a:t>Nunziata E</a:t>
            </a:r>
            <a:r>
              <a:rPr lang="it-IT" sz="1400" dirty="0"/>
              <a:t>, </a:t>
            </a:r>
            <a:r>
              <a:rPr lang="it-IT" sz="1400" u="sng" dirty="0"/>
              <a:t>Antonelli Incalzi R</a:t>
            </a:r>
            <a:r>
              <a:rPr lang="it-IT" sz="1400" dirty="0"/>
              <a:t>.</a:t>
            </a:r>
            <a:endParaRPr lang="en-US" sz="14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381000"/>
            <a:ext cx="887743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304800"/>
            <a:ext cx="5662613" cy="6305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178482"/>
            <a:ext cx="8839200" cy="5917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171575"/>
            <a:ext cx="7553325" cy="319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4600575"/>
            <a:ext cx="44862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457200"/>
            <a:ext cx="8355916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28600"/>
            <a:ext cx="8153400" cy="5370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04800"/>
            <a:ext cx="7662586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304800"/>
            <a:ext cx="7696200" cy="2479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2819400"/>
            <a:ext cx="7772400" cy="3133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5825" y="1038225"/>
            <a:ext cx="7372350" cy="478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457200" y="3962400"/>
            <a:ext cx="8077200" cy="1371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8600"/>
            <a:ext cx="8924925" cy="410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1" name="Rectangle 3"/>
          <p:cNvSpPr>
            <a:spLocks noChangeArrowheads="1"/>
          </p:cNvSpPr>
          <p:nvPr/>
        </p:nvSpPr>
        <p:spPr bwMode="auto">
          <a:xfrm flipH="1">
            <a:off x="1828800" y="4349859"/>
            <a:ext cx="59436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"We emphasize the critical need to take into account the presence of cardiovascular risk factors and concomitant medications when designing preclinical studies for the identification and validation of </a:t>
            </a:r>
            <a:r>
              <a:rPr kumimoji="0" lang="en-US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cardioprotective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drug targets and clinical studies. This will hopefully maximize the success rate of developing rational approaches to effective </a:t>
            </a:r>
            <a:r>
              <a:rPr kumimoji="0" lang="en-US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cardioprotective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therapies for the majority of patients with multiple risk factors."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9038" y="0"/>
            <a:ext cx="55587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81000"/>
            <a:ext cx="3219450" cy="296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304800" y="3657600"/>
            <a:ext cx="31242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The challenge of translating ischemic conditioning from animal</a:t>
            </a:r>
          </a:p>
          <a:p>
            <a:r>
              <a:rPr lang="en-US" sz="1400" b="1" dirty="0"/>
              <a:t>models to humans: the role of </a:t>
            </a:r>
            <a:r>
              <a:rPr lang="en-US" sz="1400" b="1" dirty="0" err="1"/>
              <a:t>comorbidities</a:t>
            </a:r>
            <a:br>
              <a:rPr lang="en-US" sz="1400" dirty="0"/>
            </a:br>
            <a:endParaRPr lang="en-US" sz="1400" dirty="0"/>
          </a:p>
          <a:p>
            <a:r>
              <a:rPr lang="en-US" sz="1400" b="1" dirty="0"/>
              <a:t>Kieran </a:t>
            </a:r>
            <a:r>
              <a:rPr lang="en-US" sz="1400" b="1" dirty="0" err="1"/>
              <a:t>McCafferty</a:t>
            </a:r>
            <a:r>
              <a:rPr lang="en-US" sz="1400" b="1" dirty="0"/>
              <a:t>,§, Suzanne Forbes*, </a:t>
            </a:r>
            <a:r>
              <a:rPr lang="en-US" sz="1400" b="1" dirty="0" err="1"/>
              <a:t>Christoph</a:t>
            </a:r>
            <a:r>
              <a:rPr lang="en-US" sz="1400" b="1" dirty="0"/>
              <a:t> </a:t>
            </a:r>
            <a:r>
              <a:rPr lang="en-US" sz="1400" b="1" dirty="0" err="1"/>
              <a:t>Thiemermann</a:t>
            </a:r>
            <a:r>
              <a:rPr lang="en-US" sz="1400" b="1" dirty="0"/>
              <a:t> and Muhammad M. </a:t>
            </a:r>
            <a:r>
              <a:rPr lang="en-US" sz="1400" b="1" dirty="0" err="1"/>
              <a:t>Yaqoob</a:t>
            </a:r>
            <a:endParaRPr lang="en-US" sz="1400" dirty="0"/>
          </a:p>
        </p:txBody>
      </p:sp>
      <p:sp>
        <p:nvSpPr>
          <p:cNvPr id="5" name="Rectangle 4"/>
          <p:cNvSpPr/>
          <p:nvPr/>
        </p:nvSpPr>
        <p:spPr>
          <a:xfrm>
            <a:off x="304800" y="5410200"/>
            <a:ext cx="3886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Disease Models &amp; Mechanisms (2014) 7, 1321-1333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47471"/>
            <a:ext cx="82296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noProof="0" dirty="0">
                <a:latin typeface="+mj-lt"/>
                <a:ea typeface="+mj-ea"/>
                <a:cs typeface="+mj-cs"/>
              </a:rPr>
              <a:t>The rate of tissue deoxygenation differs between individuals.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NIRS Probe on Sk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2990671"/>
            <a:ext cx="1752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Chart 14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70834" y="857072"/>
            <a:ext cx="4020566" cy="1688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Chart 15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33800" y="2685871"/>
            <a:ext cx="3962400" cy="1552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Chart 17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9000" y="4362271"/>
            <a:ext cx="451485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66800" y="933271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914400" y="4971871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Near-infrared Spectroscopy (NIRS)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Egnyte\Private\albert.yen\Endothelix\Images\60000 miles_lo-re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76200"/>
            <a:ext cx="3391248" cy="6035004"/>
          </a:xfrm>
          <a:prstGeom prst="rect">
            <a:avLst/>
          </a:prstGeom>
          <a:noFill/>
        </p:spPr>
      </p:pic>
      <p:pic>
        <p:nvPicPr>
          <p:cNvPr id="3" name="Picture 3" descr="C:\Egnyte\Private\albert.yen\Endothelix\Images\Endotheliu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8104" y="0"/>
            <a:ext cx="4515896" cy="2811621"/>
          </a:xfrm>
          <a:prstGeom prst="rect">
            <a:avLst/>
          </a:prstGeom>
          <a:noFill/>
        </p:spPr>
      </p:pic>
      <p:pic>
        <p:nvPicPr>
          <p:cNvPr id="4" name="Picture 5" descr="https://encrypted-tbn0.gstatic.com/images?q=tbn:ANd9GcR6xcbaeCQo005jypjCuOAT8gXASyzIEKJlOJX--weEkQcVFHn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3429000"/>
            <a:ext cx="2794319" cy="185949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495800" y="5410200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Surface area &gt; 3 tennis courts!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81000" y="1371600"/>
            <a:ext cx="82296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noProof="0" dirty="0">
                <a:latin typeface="+mj-lt"/>
                <a:ea typeface="+mj-ea"/>
                <a:cs typeface="+mj-cs"/>
              </a:rPr>
              <a:t>The rate of tissue deoxygenation differs between individuals.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9" name="Chart 17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2057400"/>
            <a:ext cx="76962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1" y="457200"/>
            <a:ext cx="6850856" cy="559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0150" y="228600"/>
            <a:ext cx="680085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74869" y="304800"/>
            <a:ext cx="5592731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859088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3200" y="0"/>
            <a:ext cx="640080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19400" y="3527425"/>
            <a:ext cx="4143375" cy="333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962400"/>
            <a:ext cx="28956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34200" y="3352800"/>
            <a:ext cx="22098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9" name="TextBox 6"/>
          <p:cNvSpPr txBox="1">
            <a:spLocks noChangeArrowheads="1"/>
          </p:cNvSpPr>
          <p:nvPr/>
        </p:nvSpPr>
        <p:spPr bwMode="auto">
          <a:xfrm>
            <a:off x="914400" y="381000"/>
            <a:ext cx="6934200" cy="1384300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  <a:latin typeface="Georgia" pitchFamily="18" charset="0"/>
              </a:rPr>
              <a:t>Over 4000 articles published since 1986 on Ischemic Conditioning and its potential benefits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D6BBA-17BB-42C4-B857-C20F065497A5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1373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304800"/>
            <a:ext cx="6400800" cy="5761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3124200" y="6356362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[CONFIDENTIAL]</a:t>
            </a:r>
          </a:p>
        </p:txBody>
      </p:sp>
      <p:pic>
        <p:nvPicPr>
          <p:cNvPr id="16388" name="Picture 6" descr="v1-front 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1800" y="4114800"/>
            <a:ext cx="914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9" descr="OmronBP_Home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43762" y="4191000"/>
            <a:ext cx="757238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162050"/>
            <a:ext cx="8229600" cy="462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457200" y="0"/>
            <a:ext cx="845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Replicating Physiological Cardiovascular Effects of Physical Exercise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838200"/>
            <a:ext cx="8229600" cy="4351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5410200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Video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6200" y="0"/>
            <a:ext cx="911817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wercuff and cardiocuff composit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6800" y="430653"/>
            <a:ext cx="6810764" cy="574154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770" y="990601"/>
            <a:ext cx="893846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rdiocuff pro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762000"/>
            <a:ext cx="8001000" cy="492879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012841" cy="388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4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3863589"/>
            <a:ext cx="5581650" cy="2994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2" descr="C:\Egnyte\Private\albert.yen\Endothelix\Images\Vascular Health Balance Scal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875" y="457200"/>
            <a:ext cx="9014664" cy="533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 descr="C:\Egnyte\Private\albert.yen\Endothelix\Images\What causes Endothelial Dysfunctio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14" y="533400"/>
            <a:ext cx="8929186" cy="5029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Egnyte\Private\albert.yen\Endothelix\Images\Endo_Dysfunction_Precedes_Structural_Hi-re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457200"/>
            <a:ext cx="8997834" cy="5181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39788</TotalTime>
  <Words>866</Words>
  <Application>Microsoft Office PowerPoint</Application>
  <PresentationFormat>On-screen Show (4:3)</PresentationFormat>
  <Paragraphs>60</Paragraphs>
  <Slides>50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61" baseType="lpstr">
      <vt:lpstr>Arial</vt:lpstr>
      <vt:lpstr>Arial Black</vt:lpstr>
      <vt:lpstr>Calibri</vt:lpstr>
      <vt:lpstr>Franklin Gothic Book</vt:lpstr>
      <vt:lpstr>Georgia</vt:lpstr>
      <vt:lpstr>Perpetua</vt:lpstr>
      <vt:lpstr>Times New Roman</vt:lpstr>
      <vt:lpstr>Wingdings 2</vt:lpstr>
      <vt:lpstr>Office Theme</vt:lpstr>
      <vt:lpstr>Equity</vt:lpstr>
      <vt:lpstr>Image</vt:lpstr>
      <vt:lpstr>Ischemic Conditioning Therapy:  A New Path for Treatment of  Endothelial Dysfunction  and CVD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VENDYS® Vascular Function Monitoring</vt:lpstr>
      <vt:lpstr>PowerPoint Presentation</vt:lpstr>
      <vt:lpstr>Vascular Function Monitoring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ChemoShield</dc:title>
  <dc:creator>IC Therapeutics</dc:creator>
  <cp:lastModifiedBy>Marlon Montes</cp:lastModifiedBy>
  <cp:revision>2112</cp:revision>
  <dcterms:created xsi:type="dcterms:W3CDTF">2007-08-21T20:19:41Z</dcterms:created>
  <dcterms:modified xsi:type="dcterms:W3CDTF">2023-08-04T22:16:16Z</dcterms:modified>
</cp:coreProperties>
</file>